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1.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11"/>
  </p:notesMasterIdLst>
  <p:sldIdLst>
    <p:sldId id="448" r:id="rId4"/>
    <p:sldId id="529" r:id="rId5"/>
    <p:sldId id="447" r:id="rId6"/>
    <p:sldId id="449" r:id="rId7"/>
    <p:sldId id="450" r:id="rId8"/>
    <p:sldId id="451" r:id="rId9"/>
    <p:sldId id="452" r:id="rId10"/>
    <p:sldId id="565" r:id="rId11"/>
    <p:sldId id="453" r:id="rId12"/>
    <p:sldId id="566" r:id="rId13"/>
    <p:sldId id="454" r:id="rId14"/>
    <p:sldId id="455" r:id="rId15"/>
    <p:sldId id="599" r:id="rId16"/>
    <p:sldId id="456" r:id="rId17"/>
    <p:sldId id="457" r:id="rId18"/>
    <p:sldId id="458" r:id="rId19"/>
    <p:sldId id="459" r:id="rId20"/>
    <p:sldId id="466" r:id="rId21"/>
    <p:sldId id="467" r:id="rId22"/>
    <p:sldId id="567" r:id="rId23"/>
    <p:sldId id="469" r:id="rId24"/>
    <p:sldId id="568" r:id="rId25"/>
    <p:sldId id="570" r:id="rId26"/>
    <p:sldId id="571" r:id="rId27"/>
    <p:sldId id="572" r:id="rId28"/>
    <p:sldId id="573" r:id="rId29"/>
    <p:sldId id="574" r:id="rId30"/>
    <p:sldId id="575" r:id="rId31"/>
    <p:sldId id="577" r:id="rId32"/>
    <p:sldId id="471" r:id="rId33"/>
    <p:sldId id="578" r:id="rId34"/>
    <p:sldId id="579" r:id="rId35"/>
    <p:sldId id="474" r:id="rId36"/>
    <p:sldId id="477" r:id="rId37"/>
    <p:sldId id="580" r:id="rId38"/>
    <p:sldId id="478" r:id="rId39"/>
    <p:sldId id="479" r:id="rId40"/>
    <p:sldId id="581" r:id="rId41"/>
    <p:sldId id="480" r:id="rId42"/>
    <p:sldId id="583" r:id="rId43"/>
    <p:sldId id="585" r:id="rId44"/>
    <p:sldId id="482" r:id="rId45"/>
    <p:sldId id="483" r:id="rId46"/>
    <p:sldId id="484" r:id="rId47"/>
    <p:sldId id="533" r:id="rId48"/>
    <p:sldId id="486" r:id="rId49"/>
    <p:sldId id="487" r:id="rId50"/>
    <p:sldId id="488" r:id="rId51"/>
    <p:sldId id="539" r:id="rId52"/>
    <p:sldId id="540" r:id="rId53"/>
    <p:sldId id="541" r:id="rId54"/>
    <p:sldId id="542" r:id="rId55"/>
    <p:sldId id="543" r:id="rId56"/>
    <p:sldId id="495" r:id="rId57"/>
    <p:sldId id="544" r:id="rId58"/>
    <p:sldId id="545" r:id="rId59"/>
    <p:sldId id="546" r:id="rId60"/>
    <p:sldId id="547" r:id="rId61"/>
    <p:sldId id="548" r:id="rId62"/>
    <p:sldId id="549" r:id="rId63"/>
    <p:sldId id="550" r:id="rId64"/>
    <p:sldId id="551" r:id="rId65"/>
    <p:sldId id="552" r:id="rId66"/>
    <p:sldId id="524" r:id="rId67"/>
    <p:sldId id="526" r:id="rId68"/>
    <p:sldId id="525" r:id="rId69"/>
    <p:sldId id="527" r:id="rId70"/>
    <p:sldId id="515" r:id="rId71"/>
    <p:sldId id="594" r:id="rId72"/>
    <p:sldId id="595" r:id="rId73"/>
    <p:sldId id="592" r:id="rId74"/>
    <p:sldId id="598" r:id="rId75"/>
    <p:sldId id="593" r:id="rId76"/>
    <p:sldId id="518" r:id="rId77"/>
    <p:sldId id="591" r:id="rId78"/>
    <p:sldId id="520" r:id="rId79"/>
    <p:sldId id="521" r:id="rId80"/>
    <p:sldId id="522" r:id="rId81"/>
    <p:sldId id="273" r:id="rId82"/>
    <p:sldId id="278" r:id="rId83"/>
    <p:sldId id="407" r:id="rId84"/>
    <p:sldId id="408" r:id="rId85"/>
    <p:sldId id="279" r:id="rId86"/>
    <p:sldId id="409" r:id="rId87"/>
    <p:sldId id="586" r:id="rId88"/>
    <p:sldId id="411" r:id="rId89"/>
    <p:sldId id="412" r:id="rId90"/>
    <p:sldId id="587" r:id="rId91"/>
    <p:sldId id="588" r:id="rId92"/>
    <p:sldId id="415" r:id="rId93"/>
    <p:sldId id="416" r:id="rId94"/>
    <p:sldId id="417" r:id="rId95"/>
    <p:sldId id="589" r:id="rId96"/>
    <p:sldId id="419" r:id="rId97"/>
    <p:sldId id="557" r:id="rId98"/>
    <p:sldId id="558" r:id="rId99"/>
    <p:sldId id="559" r:id="rId100"/>
    <p:sldId id="560" r:id="rId101"/>
    <p:sldId id="426" r:id="rId102"/>
    <p:sldId id="435" r:id="rId103"/>
    <p:sldId id="436" r:id="rId104"/>
    <p:sldId id="437" r:id="rId105"/>
    <p:sldId id="440" r:id="rId106"/>
    <p:sldId id="441" r:id="rId107"/>
    <p:sldId id="442" r:id="rId108"/>
    <p:sldId id="561" r:id="rId109"/>
    <p:sldId id="564" r:id="rId110"/>
  </p:sldIdLst>
  <p:sldSz cx="9144000" cy="6858000" type="screen4x3"/>
  <p:notesSz cx="6858000" cy="9144000"/>
  <p:embeddedFontLst>
    <p:embeddedFont>
      <p:font typeface="Bodoni MT Condensed" panose="02070606080606020203" pitchFamily="18" charset="0"/>
      <p:regular r:id="rId112"/>
      <p:bold r:id="rId113"/>
      <p:italic r:id="rId114"/>
      <p:boldItalic r:id="rId115"/>
    </p:embeddedFont>
    <p:embeddedFont>
      <p:font typeface="Calibri" panose="020F0502020204030204" pitchFamily="34" charset="0"/>
      <p:regular r:id="rId116"/>
      <p:bold r:id="rId117"/>
      <p:italic r:id="rId118"/>
      <p:boldItalic r:id="rId119"/>
    </p:embeddedFont>
    <p:embeddedFont>
      <p:font typeface="Comic Sans MS" panose="030F0702030302020204" pitchFamily="66" charset="0"/>
      <p:regular r:id="rId120"/>
      <p:bold r:id="rId121"/>
      <p:italic r:id="rId122"/>
      <p:boldItalic r:id="rId123"/>
    </p:embeddedFont>
    <p:embeddedFont>
      <p:font typeface="Cooper Black" panose="0208090404030B020404" pitchFamily="18" charset="0"/>
      <p:regular r:id="rId124"/>
    </p:embeddedFont>
    <p:embeddedFont>
      <p:font typeface="Georgia" panose="02040502050405020303" pitchFamily="18" charset="0"/>
      <p:regular r:id="rId125"/>
      <p:bold r:id="rId126"/>
      <p:italic r:id="rId127"/>
      <p:boldItalic r:id="rId128"/>
    </p:embeddedFont>
    <p:embeddedFont>
      <p:font typeface="Helvetica" panose="020B0604020202020204" pitchFamily="34" charset="0"/>
      <p:regular r:id="rId129"/>
      <p:bold r:id="rId130"/>
      <p:italic r:id="rId131"/>
      <p:boldItalic r:id="rId132"/>
    </p:embeddedFont>
    <p:embeddedFont>
      <p:font typeface="Tempus Sans ITC" panose="04020404030007020202" pitchFamily="82" charset="0"/>
      <p:regular r:id="rId133"/>
    </p:embeddedFont>
    <p:embeddedFont>
      <p:font typeface="Wingdings 2" panose="05020102010507070707" pitchFamily="18" charset="2"/>
      <p:regular r:id="rId134"/>
    </p:embeddedFont>
    <p:embeddedFont>
      <p:font typeface="华文彩云" panose="02010800040101010101" pitchFamily="2" charset="-122"/>
      <p:regular r:id="rId135"/>
    </p:embeddedFont>
    <p:embeddedFont>
      <p:font typeface="华文行楷" panose="02010800040101010101" pitchFamily="2" charset="-122"/>
      <p:regular r:id="rId136"/>
    </p:embeddedFont>
    <p:embeddedFont>
      <p:font typeface="华文楷体" panose="02010600040101010101" pitchFamily="2" charset="-122"/>
      <p:regular r:id="rId1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00"/>
    <a:srgbClr val="336600"/>
    <a:srgbClr val="2DC8FF"/>
    <a:srgbClr val="8E0000"/>
    <a:srgbClr val="71AE0E"/>
    <a:srgbClr val="B40000"/>
    <a:srgbClr val="FF9999"/>
    <a:srgbClr val="99CC00"/>
    <a:srgbClr val="E2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3" autoAdjust="0"/>
    <p:restoredTop sz="90385" autoAdjust="0"/>
  </p:normalViewPr>
  <p:slideViewPr>
    <p:cSldViewPr snapToObjects="1">
      <p:cViewPr varScale="1">
        <p:scale>
          <a:sx n="58" d="100"/>
          <a:sy n="58" d="100"/>
        </p:scale>
        <p:origin x="1392" y="44"/>
      </p:cViewPr>
      <p:guideLst>
        <p:guide orient="horz" pos="2160"/>
        <p:guide pos="2880"/>
      </p:guideLst>
    </p:cSldViewPr>
  </p:slideViewPr>
  <p:outlineViewPr>
    <p:cViewPr>
      <p:scale>
        <a:sx n="33" d="100"/>
        <a:sy n="33" d="100"/>
      </p:scale>
      <p:origin x="276" y="0"/>
    </p:cViewPr>
  </p:outlineViewPr>
  <p:notesTextViewPr>
    <p:cViewPr>
      <p:scale>
        <a:sx n="100" d="100"/>
        <a:sy n="100" d="100"/>
      </p:scale>
      <p:origin x="0" y="0"/>
    </p:cViewPr>
  </p:notesTextViewPr>
  <p:sorterViewPr>
    <p:cViewPr>
      <p:scale>
        <a:sx n="66" d="100"/>
        <a:sy n="66" d="100"/>
      </p:scale>
      <p:origin x="0" y="1078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2.fntdata"/><Relationship Id="rId128" Type="http://schemas.openxmlformats.org/officeDocument/2006/relationships/font" Target="fonts/font17.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5.fntdata"/><Relationship Id="rId137"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16.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2019/10/14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p:cNvSpPr>
            <a:spLocks noGrp="1" noRot="1" noChangeAspect="1"/>
          </p:cNvSpPr>
          <p:nvPr>
            <p:ph type="sldImg"/>
          </p:nvPr>
        </p:nvSpPr>
        <p:spPr bwMode="auto">
          <a:noFill/>
          <a:ln>
            <a:solidFill>
              <a:srgbClr val="000000"/>
            </a:solidFill>
            <a:miter lim="800000"/>
            <a:headEnd/>
            <a:tailEnd/>
          </a:ln>
        </p:spPr>
      </p:sp>
      <p:sp>
        <p:nvSpPr>
          <p:cNvPr id="155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3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545694-9F62-4C04-9A24-45C292DC893A}"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22</a:t>
            </a:fld>
            <a:endParaRPr lang="en-US" altLang="zh-CN" sz="1200">
              <a:latin typeface="+mn-lt"/>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25</a:t>
            </a:fld>
            <a:endParaRPr lang="en-US" altLang="zh-CN" sz="1200">
              <a:latin typeface="+mn-lt"/>
              <a:ea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29</a:t>
            </a:fld>
            <a:endParaRPr lang="en-US" altLang="zh-CN" sz="1200">
              <a:latin typeface="+mn-lt"/>
              <a:ea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p:cNvSpPr>
            <a:spLocks noGrp="1" noRot="1" noChangeAspect="1"/>
          </p:cNvSpPr>
          <p:nvPr>
            <p:ph type="sldImg"/>
          </p:nvPr>
        </p:nvSpPr>
        <p:spPr bwMode="auto">
          <a:noFill/>
          <a:ln>
            <a:solidFill>
              <a:srgbClr val="000000"/>
            </a:solidFill>
            <a:miter lim="800000"/>
            <a:headEnd/>
            <a:tailEnd/>
          </a:ln>
        </p:spPr>
      </p:sp>
      <p:sp>
        <p:nvSpPr>
          <p:cNvPr id="178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5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F4AFF2-A2F9-477F-8F0F-9546374963DB}" type="slidenum">
              <a:rPr lang="zh-CN" altLang="en-US"/>
              <a:pPr fontAlgn="base">
                <a:spcBef>
                  <a:spcPct val="0"/>
                </a:spcBef>
                <a:spcAft>
                  <a:spcPct val="0"/>
                </a:spcAft>
                <a:defRPr/>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33</a:t>
            </a:fld>
            <a:endParaRPr lang="en-US" altLang="zh-CN" sz="1200">
              <a:latin typeface="+mn-lt"/>
              <a:ea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42</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43</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44</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45</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46</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54</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56</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58</a:t>
            </a:fld>
            <a:endParaRPr lang="en-US" altLang="zh-CN" sz="1200">
              <a:latin typeface="+mn-lt"/>
              <a:ea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59</a:t>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61</a:t>
            </a:fld>
            <a:endParaRPr lang="en-US" altLang="zh-CN"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62</a:t>
            </a:fld>
            <a:endParaRPr lang="en-US" altLang="zh-CN" sz="1200">
              <a:latin typeface="+mn-lt"/>
              <a:ea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p14="http://schemas.microsoft.com/office/powerpoint/2010/main" val="37709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75</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76</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77</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78</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p:cNvSpPr>
          <p:nvPr>
            <p:ph type="sldImg"/>
          </p:nvPr>
        </p:nvSpPr>
        <p:spPr bwMode="auto">
          <a:noFill/>
          <a:ln>
            <a:solidFill>
              <a:srgbClr val="000000"/>
            </a:solidFill>
            <a:miter lim="800000"/>
            <a:headEnd/>
            <a:tailEnd/>
          </a:ln>
        </p:spPr>
      </p:sp>
      <p:sp>
        <p:nvSpPr>
          <p:cNvPr id="145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5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95083A-7F0F-4406-971F-75324602A7F3}"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101</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102</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上面挤，下面空</a:t>
            </a:r>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738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681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069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91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120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5266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697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2771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2286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977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409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3387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86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731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5602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637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200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112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9498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751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940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076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24.png"/><Relationship Id="rId4" Type="http://schemas.openxmlformats.org/officeDocument/2006/relationships/slide" Target="slide79.xm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79.xml"/><Relationship Id="rId4" Type="http://schemas.openxmlformats.org/officeDocument/2006/relationships/image" Target="../media/image34.png"/></Relationships>
</file>

<file path=ppt/slides/_rels/slide10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49.png"/><Relationship Id="rId7" Type="http://schemas.openxmlformats.org/officeDocument/2006/relationships/image" Target="../media/image16.jpe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04.xml"/><Relationship Id="rId4" Type="http://schemas.openxmlformats.org/officeDocument/2006/relationships/image" Target="../media/image50.png"/><Relationship Id="rId9" Type="http://schemas.openxmlformats.org/officeDocument/2006/relationships/image" Target="../media/image51.jpeg"/></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9.png"/><Relationship Id="rId4" Type="http://schemas.openxmlformats.org/officeDocument/2006/relationships/slide" Target="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1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audio" Target="file:///F:\&#24037;&#20316;&#25991;&#20214;\&#26032;&#35270;&#37326;&#26032;&#29256;\&#35838;&#20214;\&#35835;&#20889;\BOOK%201\B1U6\Unit%206%20Section%20A\c1.mp3" TargetMode="Externa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audio" Target="file:///F:\&#24037;&#20316;&#25991;&#20214;\&#26032;&#35270;&#37326;&#26032;&#29256;\&#35838;&#20214;\&#35835;&#20889;\BOOK%201\B1U6\Unit%206%20Section%20A\c2.mp3" TargetMode="Externa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audio" Target="file:///F:\&#24037;&#20316;&#25991;&#20214;\&#26032;&#35270;&#37326;&#26032;&#29256;\&#35838;&#20214;\&#35835;&#20889;\BOOK%201\B1U6\Unit%206%20Section%20A\c3.mp3" TargetMode="Externa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15.xml"/><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audio" Target="file:///F:\&#24037;&#20316;&#25991;&#20214;\&#26032;&#35270;&#37326;&#26032;&#29256;\&#35838;&#20214;\&#35835;&#20889;\BOOK%201\B1U6\Unit%206%20Section%20A\c4.mp3" TargetMode="External"/><Relationship Id="rId6" Type="http://schemas.openxmlformats.org/officeDocument/2006/relationships/image" Target="../media/image27.png"/><Relationship Id="rId5" Type="http://schemas.openxmlformats.org/officeDocument/2006/relationships/image" Target="../media/image19.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68.xml"/><Relationship Id="rId11" Type="http://schemas.openxmlformats.org/officeDocument/2006/relationships/image" Target="../media/image29.jpeg"/><Relationship Id="rId5" Type="http://schemas.openxmlformats.org/officeDocument/2006/relationships/slide" Target="slide45.xml"/><Relationship Id="rId10" Type="http://schemas.openxmlformats.org/officeDocument/2006/relationships/image" Target="../media/image16.jpeg"/><Relationship Id="rId4" Type="http://schemas.openxmlformats.org/officeDocument/2006/relationships/slide" Target="slide19.xml"/><Relationship Id="rId9" Type="http://schemas.openxmlformats.org/officeDocument/2006/relationships/slide" Target="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slide" Target="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slide" Target="slide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slide" Target="slide18.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3.jpeg"/><Relationship Id="rId3" Type="http://schemas.openxmlformats.org/officeDocument/2006/relationships/slide" Target="slide4.xml"/><Relationship Id="rId7" Type="http://schemas.openxmlformats.org/officeDocument/2006/relationships/image" Target="../media/image10.png"/><Relationship Id="rId12" Type="http://schemas.openxmlformats.org/officeDocument/2006/relationships/slide" Target="slide10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12.png"/><Relationship Id="rId5" Type="http://schemas.openxmlformats.org/officeDocument/2006/relationships/slide" Target="slide5.xm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slide" Target="slide79.xml"/><Relationship Id="rId1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8.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8.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5.png"/><Relationship Id="rId7"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4.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slide" Target="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jpeg"/></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jpeg"/></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slide" Target="slide18.xml"/><Relationship Id="rId5" Type="http://schemas.openxmlformats.org/officeDocument/2006/relationships/image" Target="../media/image34.png"/><Relationship Id="rId4" Type="http://schemas.openxmlformats.org/officeDocument/2006/relationships/image" Target="../media/image36.jpeg"/></Relationships>
</file>

<file path=ppt/slides/_rels/slide68.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image" Target="../media/image37.png"/><Relationship Id="rId7" Type="http://schemas.openxmlformats.org/officeDocument/2006/relationships/image" Target="../media/image28.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72.xml"/><Relationship Id="rId5" Type="http://schemas.openxmlformats.org/officeDocument/2006/relationships/slide" Target="slide74.xml"/><Relationship Id="rId4" Type="http://schemas.openxmlformats.org/officeDocument/2006/relationships/slide" Target="slide71.xml"/><Relationship Id="rId9" Type="http://schemas.openxmlformats.org/officeDocument/2006/relationships/slide" Target="slide70.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slide" Target="slide7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68.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68.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69.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9.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image" Target="../media/image40.png"/><Relationship Id="rId4" Type="http://schemas.openxmlformats.org/officeDocument/2006/relationships/image" Target="../media/image39.gif"/></Relationships>
</file>

<file path=ppt/slides/_rels/slide7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53.xml"/><Relationship Id="rId7" Type="http://schemas.openxmlformats.org/officeDocument/2006/relationships/slide" Target="slide76.xml"/><Relationship Id="rId2" Type="http://schemas.openxmlformats.org/officeDocument/2006/relationships/slideLayout" Target="../slideLayouts/slideLayout2.xml"/><Relationship Id="rId1" Type="http://schemas.openxmlformats.org/officeDocument/2006/relationships/video" Target="file:///F:\&#24037;&#20316;&#25991;&#20214;\&#26032;&#35270;&#37326;&#26032;&#29256;\&#35838;&#20214;\&#35835;&#20889;\BOOK%201\B1U6\Unit%206%20Section%20A\&#37329;&#34701;&#23545;&#22823;&#23398;&#29983;&#30340;&#24433;&#21709;.wmv" TargetMode="External"/><Relationship Id="rId6" Type="http://schemas.openxmlformats.org/officeDocument/2006/relationships/image" Target="../media/image41.png"/><Relationship Id="rId5" Type="http://schemas.openxmlformats.org/officeDocument/2006/relationships/hyperlink" Target="bodylanguage.3gp" TargetMode="Externa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8.xml"/><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notesSlide" Target="../notesSlides/notesSlide55.xml"/><Relationship Id="rId7" Type="http://schemas.openxmlformats.org/officeDocument/2006/relationships/slide" Target="slide9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80.xml"/><Relationship Id="rId11" Type="http://schemas.openxmlformats.org/officeDocument/2006/relationships/image" Target="../media/image43.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34.png"/><Relationship Id="rId9"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79.xml"/><Relationship Id="rId4" Type="http://schemas.openxmlformats.org/officeDocument/2006/relationships/image" Target="../media/image46.jpeg"/></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79.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grpSp>
        <p:nvGrpSpPr>
          <p:cNvPr id="20" name="组合 14"/>
          <p:cNvGrpSpPr>
            <a:grpSpLocks/>
          </p:cNvGrpSpPr>
          <p:nvPr/>
        </p:nvGrpSpPr>
        <p:grpSpPr bwMode="auto">
          <a:xfrm>
            <a:off x="1943137" y="1412794"/>
            <a:ext cx="4516689" cy="2650789"/>
            <a:chOff x="3836722" y="195124"/>
            <a:chExt cx="4807287" cy="3851678"/>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097554"/>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1785918" y="5296505"/>
            <a:ext cx="6893744" cy="990015"/>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lnSpc>
                <a:spcPts val="2500"/>
              </a:lnSpc>
              <a:spcBef>
                <a:spcPct val="50000"/>
              </a:spcBef>
              <a:defRPr/>
            </a:pPr>
            <a:r>
              <a:rPr lang="en-US" altLang="zh-CN" sz="3200" b="1" dirty="0">
                <a:solidFill>
                  <a:schemeClr val="accent3">
                    <a:lumMod val="50000"/>
                  </a:schemeClr>
                </a:solidFill>
                <a:latin typeface="Georgia" pitchFamily="18" charset="0"/>
              </a:rPr>
              <a:t>   </a:t>
            </a:r>
            <a:r>
              <a:rPr lang="en-US" altLang="zh-CN" sz="5000" b="1" baseline="30000" dirty="0">
                <a:solidFill>
                  <a:srgbClr val="FF6600"/>
                </a:solidFill>
                <a:effectLst>
                  <a:outerShdw blurRad="38100" dist="38100" dir="2700000" algn="tl">
                    <a:srgbClr val="C0C0C0"/>
                  </a:outerShdw>
                </a:effectLst>
                <a:latin typeface="Helvetica"/>
                <a:ea typeface="+mj-ea"/>
                <a:cs typeface="+mj-cs"/>
              </a:rPr>
              <a:t>To work or not to work</a:t>
            </a:r>
          </a:p>
          <a:p>
            <a:pPr latinLnBrk="1">
              <a:lnSpc>
                <a:spcPts val="2500"/>
              </a:lnSpc>
              <a:spcBef>
                <a:spcPct val="50000"/>
              </a:spcBef>
              <a:defRPr/>
            </a:pPr>
            <a:r>
              <a:rPr lang="en-US" altLang="zh-CN" sz="5000" b="1" baseline="30000" dirty="0">
                <a:solidFill>
                  <a:srgbClr val="FF6600"/>
                </a:solidFill>
                <a:effectLst>
                  <a:outerShdw blurRad="38100" dist="38100" dir="2700000" algn="tl">
                    <a:srgbClr val="C0C0C0"/>
                  </a:outerShdw>
                </a:effectLst>
                <a:latin typeface="Helvetica"/>
                <a:ea typeface="+mj-ea"/>
                <a:cs typeface="+mj-cs"/>
              </a:rPr>
              <a:t>       —That is the question                 </a:t>
            </a:r>
            <a:endParaRPr lang="zh-CN" altLang="en-US" sz="5000" b="1" baseline="30000" dirty="0">
              <a:solidFill>
                <a:srgbClr val="FF6600"/>
              </a:solidFill>
              <a:effectLst>
                <a:outerShdw blurRad="38100" dist="38100" dir="2700000" algn="tl">
                  <a:srgbClr val="C0C0C0"/>
                </a:outerShdw>
              </a:effectLst>
              <a:latin typeface="Helvetica"/>
              <a:ea typeface="+mj-ea"/>
              <a:cs typeface="+mj-cs"/>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6 Section A</a:t>
            </a:r>
          </a:p>
        </p:txBody>
      </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a:solidFill>
                  <a:schemeClr val="bg1"/>
                </a:solidFill>
                <a:latin typeface="Bodoni MT Condensed" pitchFamily="18" charset="0"/>
                <a:ea typeface="HY견명조"/>
                <a:cs typeface="Times New Roman" pitchFamily="18" charset="0"/>
              </a:rPr>
              <a:t>FOREIGN LANGUAGE TEACHING AND RESEARCH PRESS      </a:t>
            </a:r>
          </a:p>
          <a:p>
            <a:pPr>
              <a:defRPr/>
            </a:pPr>
            <a:r>
              <a:rPr lang="en-US" altLang="zh-CN" sz="1400" b="1" dirty="0">
                <a:solidFill>
                  <a:schemeClr val="bg1"/>
                </a:solidFill>
                <a:latin typeface="Bodoni MT Condensed" pitchFamily="18" charset="0"/>
                <a:ea typeface="HY견명조"/>
                <a:cs typeface="Times New Roman" pitchFamily="18" charset="0"/>
              </a:rPr>
              <a:t>AIR FORCE ENGINEERING UNIVERSITY</a:t>
            </a:r>
            <a:endParaRPr lang="zh-CN" altLang="en-US" sz="1400" b="1" dirty="0">
              <a:solidFill>
                <a:schemeClr val="bg1"/>
              </a:solidFill>
              <a:latin typeface="Bodoni MT Condensed" pitchFamily="18" charset="0"/>
              <a:ea typeface="HY견명조"/>
              <a:cs typeface="Times New Roman" pitchFamily="18" charset="0"/>
            </a:endParaRPr>
          </a:p>
        </p:txBody>
      </p:sp>
      <p:pic>
        <p:nvPicPr>
          <p:cNvPr id="1026" name="Picture 2" descr="H:\新视野一图片\新建文件夹 (2)\新视野大学英语（第三版）读写教程1TPG08855816.jpg"/>
          <p:cNvPicPr>
            <a:picLocks noChangeAspect="1" noChangeArrowheads="1"/>
          </p:cNvPicPr>
          <p:nvPr/>
        </p:nvPicPr>
        <p:blipFill>
          <a:blip r:embed="rId4" cstate="print"/>
          <a:srcRect/>
          <a:stretch>
            <a:fillRect/>
          </a:stretch>
        </p:blipFill>
        <p:spPr bwMode="auto">
          <a:xfrm>
            <a:off x="3413330" y="2818738"/>
            <a:ext cx="1502243" cy="1247790"/>
          </a:xfrm>
          <a:prstGeom prst="rect">
            <a:avLst/>
          </a:prstGeom>
          <a:ln>
            <a:noFill/>
          </a:ln>
          <a:effectLst>
            <a:outerShdw blurRad="292100" dist="139700" dir="2700000" algn="tl" rotWithShape="0">
              <a:srgbClr val="333333">
                <a:alpha val="65000"/>
              </a:srgbClr>
            </a:outerShdw>
          </a:effectLst>
        </p:spPr>
      </p:pic>
      <p:pic>
        <p:nvPicPr>
          <p:cNvPr id="1027" name="Picture 3" descr="H:\新视野一图片\新建文件夹 (2)\150664610.jpg"/>
          <p:cNvPicPr>
            <a:picLocks noChangeAspect="1" noChangeArrowheads="1"/>
          </p:cNvPicPr>
          <p:nvPr/>
        </p:nvPicPr>
        <p:blipFill>
          <a:blip r:embed="rId5" cstate="print"/>
          <a:srcRect/>
          <a:stretch>
            <a:fillRect/>
          </a:stretch>
        </p:blipFill>
        <p:spPr bwMode="auto">
          <a:xfrm>
            <a:off x="285720" y="2818738"/>
            <a:ext cx="1571636" cy="1247790"/>
          </a:xfrm>
          <a:prstGeom prst="rect">
            <a:avLst/>
          </a:prstGeom>
          <a:ln>
            <a:noFill/>
          </a:ln>
          <a:effectLst>
            <a:outerShdw blurRad="292100" dist="139700" dir="2700000" algn="tl" rotWithShape="0">
              <a:srgbClr val="333333">
                <a:alpha val="65000"/>
              </a:srgbClr>
            </a:outerShdw>
          </a:effectLst>
        </p:spPr>
      </p:pic>
      <p:pic>
        <p:nvPicPr>
          <p:cNvPr id="1028" name="Picture 4" descr="H:\新视野一图片\新建文件夹 (2)\新视野大学英语(第三版)读写教程1 8043722447_M.jpg"/>
          <p:cNvPicPr>
            <a:picLocks noChangeAspect="1" noChangeArrowheads="1"/>
          </p:cNvPicPr>
          <p:nvPr/>
        </p:nvPicPr>
        <p:blipFill>
          <a:blip r:embed="rId6" cstate="print"/>
          <a:srcRect/>
          <a:stretch>
            <a:fillRect/>
          </a:stretch>
        </p:blipFill>
        <p:spPr bwMode="auto">
          <a:xfrm>
            <a:off x="1857357" y="1412776"/>
            <a:ext cx="1488758" cy="13093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264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Box 8"/>
          <p:cNvSpPr txBox="1">
            <a:spLocks noChangeArrowheads="1"/>
          </p:cNvSpPr>
          <p:nvPr/>
        </p:nvSpPr>
        <p:spPr bwMode="auto">
          <a:xfrm>
            <a:off x="428596" y="1467137"/>
            <a:ext cx="8477250" cy="461665"/>
          </a:xfrm>
          <a:prstGeom prst="rect">
            <a:avLst/>
          </a:prstGeom>
          <a:noFill/>
          <a:ln w="9525">
            <a:noFill/>
            <a:miter lim="800000"/>
            <a:headEnd/>
            <a:tailEnd/>
          </a:ln>
        </p:spPr>
        <p:txBody>
          <a:bodyPr wrap="square">
            <a:spAutoFit/>
          </a:bodyPr>
          <a:lstStyle/>
          <a:p>
            <a:pPr eaLnBrk="0" hangingPunct="0"/>
            <a:r>
              <a:rPr lang="en-US" altLang="zh-CN" sz="2400" dirty="0">
                <a:latin typeface="Helvetica"/>
                <a:ea typeface="楷体_GB2312" pitchFamily="49" charset="-122"/>
              </a:rPr>
              <a:t>1. What jobs are the students in the pictures doing?</a:t>
            </a:r>
            <a:endParaRPr lang="zh-CN" altLang="en-US" sz="2400" dirty="0">
              <a:latin typeface="Helvetica"/>
              <a:ea typeface="楷体_GB2312" pitchFamily="49" charset="-122"/>
            </a:endParaRPr>
          </a:p>
        </p:txBody>
      </p:sp>
      <p:sp>
        <p:nvSpPr>
          <p:cNvPr id="150534" name="TextBox 8"/>
          <p:cNvSpPr txBox="1">
            <a:spLocks noChangeArrowheads="1"/>
          </p:cNvSpPr>
          <p:nvPr/>
        </p:nvSpPr>
        <p:spPr bwMode="auto">
          <a:xfrm>
            <a:off x="500034" y="3071810"/>
            <a:ext cx="8477250" cy="830997"/>
          </a:xfrm>
          <a:prstGeom prst="rect">
            <a:avLst/>
          </a:prstGeom>
          <a:noFill/>
          <a:ln w="9525">
            <a:noFill/>
            <a:miter lim="800000"/>
            <a:headEnd/>
            <a:tailEnd/>
          </a:ln>
        </p:spPr>
        <p:txBody>
          <a:bodyPr wrap="square">
            <a:spAutoFit/>
          </a:bodyPr>
          <a:lstStyle/>
          <a:p>
            <a:r>
              <a:rPr lang="en-US" altLang="zh-CN" sz="2400" dirty="0">
                <a:latin typeface="Helvetica"/>
                <a:ea typeface="楷体_GB2312" pitchFamily="49" charset="-122"/>
              </a:rPr>
              <a:t>2. If you are going to work part-time, what job would       </a:t>
            </a:r>
          </a:p>
          <a:p>
            <a:r>
              <a:rPr lang="en-US" altLang="zh-CN" sz="2400" dirty="0">
                <a:latin typeface="Helvetica"/>
                <a:ea typeface="楷体_GB2312" pitchFamily="49" charset="-122"/>
              </a:rPr>
              <a:t>    you like to take? Why? </a:t>
            </a:r>
            <a:endParaRPr lang="zh-CN" altLang="en-US" sz="2400" dirty="0">
              <a:latin typeface="Helvetica"/>
              <a:ea typeface="楷体_GB2312" pitchFamily="49" charset="-122"/>
            </a:endParaRPr>
          </a:p>
        </p:txBody>
      </p:sp>
      <p:sp>
        <p:nvSpPr>
          <p:cNvPr id="10" name="矩形 9"/>
          <p:cNvSpPr/>
          <p:nvPr/>
        </p:nvSpPr>
        <p:spPr>
          <a:xfrm>
            <a:off x="5068175" y="427644"/>
            <a:ext cx="4075857"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Look and Talk</a:t>
            </a:r>
            <a:endParaRPr lang="zh-CN" altLang="en-US" sz="2400" b="1" dirty="0">
              <a:solidFill>
                <a:srgbClr val="0070C0"/>
              </a:solidFill>
              <a:latin typeface="Helvetica"/>
              <a:ea typeface="Helvetica Neue"/>
              <a:cs typeface="Helvetica Neue"/>
            </a:endParaRPr>
          </a:p>
        </p:txBody>
      </p:sp>
      <p:pic>
        <p:nvPicPr>
          <p:cNvPr id="12" name="Picture 3"/>
          <p:cNvPicPr>
            <a:picLocks noChangeAspect="1" noChangeArrowheads="1"/>
          </p:cNvPicPr>
          <p:nvPr/>
        </p:nvPicPr>
        <p:blipFill>
          <a:blip r:embed="rId3" cstate="print"/>
          <a:srcRect/>
          <a:stretch>
            <a:fillRect/>
          </a:stretch>
        </p:blipFill>
        <p:spPr bwMode="auto">
          <a:xfrm>
            <a:off x="-7939" y="9525"/>
            <a:ext cx="5076113" cy="1187450"/>
          </a:xfrm>
          <a:prstGeom prst="rect">
            <a:avLst/>
          </a:prstGeom>
          <a:noFill/>
          <a:ln w="9525">
            <a:noFill/>
            <a:miter lim="800000"/>
            <a:headEnd/>
            <a:tailEnd/>
          </a:ln>
        </p:spPr>
      </p:pic>
      <p:sp>
        <p:nvSpPr>
          <p:cNvPr id="14" name="TextBox 13"/>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8" name="Picture 3">
            <a:hlinkClick r:id="rId4" action="ppaction://hlinksldjump"/>
          </p:cNvPr>
          <p:cNvPicPr>
            <a:picLocks noChangeAspect="1" noChangeArrowheads="1"/>
          </p:cNvPicPr>
          <p:nvPr/>
        </p:nvPicPr>
        <p:blipFill>
          <a:blip r:embed="rId5" cstate="print"/>
          <a:srcRect/>
          <a:stretch>
            <a:fillRect/>
          </a:stretch>
        </p:blipFill>
        <p:spPr bwMode="auto">
          <a:xfrm>
            <a:off x="6817571" y="1928802"/>
            <a:ext cx="969139" cy="660301"/>
          </a:xfrm>
          <a:prstGeom prst="rect">
            <a:avLst/>
          </a:prstGeom>
          <a:noFill/>
          <a:ln w="9525">
            <a:noFill/>
            <a:miter lim="800000"/>
            <a:headEnd/>
            <a:tailEnd/>
          </a:ln>
        </p:spPr>
      </p:pic>
      <p:pic>
        <p:nvPicPr>
          <p:cNvPr id="9" name="Picture 3">
            <a:hlinkClick r:id="rId4" action="ppaction://hlinksldjump"/>
          </p:cNvPr>
          <p:cNvPicPr>
            <a:picLocks noChangeAspect="1" noChangeArrowheads="1"/>
          </p:cNvPicPr>
          <p:nvPr/>
        </p:nvPicPr>
        <p:blipFill>
          <a:blip r:embed="rId5" cstate="print"/>
          <a:srcRect/>
          <a:stretch>
            <a:fillRect/>
          </a:stretch>
        </p:blipFill>
        <p:spPr bwMode="auto">
          <a:xfrm>
            <a:off x="6817571" y="3572656"/>
            <a:ext cx="969139" cy="660301"/>
          </a:xfrm>
          <a:prstGeom prst="rect">
            <a:avLst/>
          </a:prstGeom>
          <a:noFill/>
          <a:ln w="9525">
            <a:noFill/>
            <a:miter lim="800000"/>
            <a:headEnd/>
            <a:tailEnd/>
          </a:ln>
        </p:spPr>
      </p:pic>
      <p:sp>
        <p:nvSpPr>
          <p:cNvPr id="11" name="TextBox 10">
            <a:hlinkClick r:id="rId6" action="ppaction://hlinksldjump"/>
          </p:cNvPr>
          <p:cNvSpPr txBox="1"/>
          <p:nvPr/>
        </p:nvSpPr>
        <p:spPr bwMode="auto">
          <a:xfrm>
            <a:off x="6972546" y="2071678"/>
            <a:ext cx="957040" cy="400110"/>
          </a:xfrm>
          <a:prstGeom prst="rect">
            <a:avLst/>
          </a:prstGeom>
          <a:noFill/>
        </p:spPr>
        <p:txBody>
          <a:bodyPr wrap="square">
            <a:spAutoFit/>
          </a:bodyPr>
          <a:lstStyle/>
          <a:p>
            <a:pPr fontAlgn="auto">
              <a:spcBef>
                <a:spcPts val="0"/>
              </a:spcBef>
              <a:spcAft>
                <a:spcPts val="0"/>
              </a:spcAft>
              <a:defRPr/>
            </a:pPr>
            <a:r>
              <a:rPr lang="en-US" altLang="zh-CN" sz="2000" b="1" dirty="0">
                <a:solidFill>
                  <a:prstClr val="white"/>
                </a:solidFill>
                <a:effectLst>
                  <a:outerShdw blurRad="38100" dist="38100" dir="2700000" algn="tl">
                    <a:srgbClr val="000000">
                      <a:alpha val="43137"/>
                    </a:srgbClr>
                  </a:outerShdw>
                </a:effectLst>
                <a:latin typeface="Tempus Sans ITC" pitchFamily="82" charset="0"/>
                <a:ea typeface="宋体"/>
              </a:rPr>
              <a:t>Tips</a:t>
            </a:r>
            <a:endParaRPr lang="zh-CN" altLang="en-US" sz="2000" b="1" dirty="0">
              <a:solidFill>
                <a:prstClr val="white"/>
              </a:solidFill>
              <a:effectLst>
                <a:outerShdw blurRad="38100" dist="38100" dir="2700000" algn="tl">
                  <a:srgbClr val="000000">
                    <a:alpha val="43137"/>
                  </a:srgbClr>
                </a:outerShdw>
              </a:effectLst>
              <a:latin typeface="Tempus Sans ITC" pitchFamily="82" charset="0"/>
              <a:ea typeface="宋体"/>
            </a:endParaRPr>
          </a:p>
        </p:txBody>
      </p:sp>
      <p:sp>
        <p:nvSpPr>
          <p:cNvPr id="13" name="TextBox 12">
            <a:hlinkClick r:id="rId7" action="ppaction://hlinksldjump"/>
          </p:cNvPr>
          <p:cNvSpPr txBox="1"/>
          <p:nvPr/>
        </p:nvSpPr>
        <p:spPr bwMode="auto">
          <a:xfrm>
            <a:off x="7000892" y="3714752"/>
            <a:ext cx="957040" cy="400110"/>
          </a:xfrm>
          <a:prstGeom prst="rect">
            <a:avLst/>
          </a:prstGeom>
          <a:noFill/>
        </p:spPr>
        <p:txBody>
          <a:bodyPr wrap="square">
            <a:spAutoFit/>
          </a:bodyPr>
          <a:lstStyle/>
          <a:p>
            <a:pPr fontAlgn="auto">
              <a:spcBef>
                <a:spcPts val="0"/>
              </a:spcBef>
              <a:spcAft>
                <a:spcPts val="0"/>
              </a:spcAft>
              <a:defRPr/>
            </a:pPr>
            <a:r>
              <a:rPr lang="en-US" altLang="zh-CN" sz="2000" b="1" dirty="0">
                <a:solidFill>
                  <a:prstClr val="white"/>
                </a:solidFill>
                <a:effectLst>
                  <a:outerShdw blurRad="38100" dist="38100" dir="2700000" algn="tl">
                    <a:srgbClr val="000000">
                      <a:alpha val="43137"/>
                    </a:srgbClr>
                  </a:outerShdw>
                </a:effectLst>
                <a:latin typeface="Tempus Sans ITC" pitchFamily="82" charset="0"/>
                <a:ea typeface="宋体"/>
              </a:rPr>
              <a:t>Tips</a:t>
            </a:r>
            <a:endParaRPr lang="zh-CN" altLang="en-US" sz="2000" b="1" dirty="0">
              <a:solidFill>
                <a:prstClr val="white"/>
              </a:solidFill>
              <a:effectLst>
                <a:outerShdw blurRad="38100" dist="38100" dir="2700000" algn="tl">
                  <a:srgbClr val="000000">
                    <a:alpha val="43137"/>
                  </a:srgbClr>
                </a:outerShdw>
              </a:effectLst>
              <a:latin typeface="Tempus Sans ITC" pitchFamily="82" charset="0"/>
              <a:ea typeface="宋体"/>
            </a:endParaRPr>
          </a:p>
        </p:txBody>
      </p:sp>
    </p:spTree>
    <p:extLst>
      <p:ext uri="{BB962C8B-B14F-4D97-AF65-F5344CB8AC3E}">
        <p14:creationId xmlns:p14="http://schemas.microsoft.com/office/powerpoint/2010/main" val="211488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8" y="928670"/>
            <a:ext cx="9144000" cy="55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57158" y="1785926"/>
            <a:ext cx="4786346" cy="3933384"/>
          </a:xfrm>
          <a:prstGeom prst="rect">
            <a:avLst/>
          </a:prstGeom>
          <a:noFill/>
        </p:spPr>
        <p:txBody>
          <a:bodyPr wrap="square" rtlCol="0">
            <a:spAutoFit/>
          </a:bodyPr>
          <a:lstStyle/>
          <a:p>
            <a:pPr indent="133350" algn="just" eaLnBrk="0" hangingPunct="0">
              <a:lnSpc>
                <a:spcPct val="130000"/>
              </a:lnSpc>
              <a:defRPr/>
            </a:pPr>
            <a:r>
              <a:rPr lang="zh-CN" altLang="en-US" sz="2400" dirty="0">
                <a:latin typeface="华文楷体" pitchFamily="2" charset="-122"/>
                <a:ea typeface="华文楷体" pitchFamily="2" charset="-122"/>
                <a:cs typeface="Arial" pitchFamily="34" charset="0"/>
              </a:rPr>
              <a:t>    按照</a:t>
            </a:r>
            <a:r>
              <a:rPr lang="zh-CN" altLang="en-US" sz="2400" b="1" dirty="0">
                <a:solidFill>
                  <a:srgbClr val="FF6600"/>
                </a:solidFill>
                <a:latin typeface="华文楷体" pitchFamily="2" charset="-122"/>
                <a:ea typeface="华文楷体" pitchFamily="2" charset="-122"/>
                <a:cs typeface="Arial" pitchFamily="34" charset="0"/>
              </a:rPr>
              <a:t>传统观念</a:t>
            </a:r>
            <a:r>
              <a:rPr lang="zh-CN" altLang="en-US" sz="2400" dirty="0">
                <a:latin typeface="华文楷体" pitchFamily="2" charset="-122"/>
                <a:ea typeface="华文楷体" pitchFamily="2" charset="-122"/>
                <a:cs typeface="Arial" pitchFamily="34" charset="0"/>
              </a:rPr>
              <a:t>，早期的工作经历能</a:t>
            </a:r>
            <a:r>
              <a:rPr lang="zh-CN" altLang="en-US" sz="2400" b="1" dirty="0">
                <a:solidFill>
                  <a:srgbClr val="FF6600"/>
                </a:solidFill>
                <a:latin typeface="华文楷体" pitchFamily="2" charset="-122"/>
                <a:ea typeface="华文楷体" pitchFamily="2" charset="-122"/>
                <a:cs typeface="Arial" pitchFamily="34" charset="0"/>
              </a:rPr>
              <a:t>锤炼性格</a:t>
            </a:r>
            <a:r>
              <a:rPr lang="zh-CN" altLang="en-US" sz="2400" dirty="0">
                <a:latin typeface="华文楷体" pitchFamily="2" charset="-122"/>
                <a:ea typeface="华文楷体" pitchFamily="2" charset="-122"/>
                <a:cs typeface="Arial" pitchFamily="34" charset="0"/>
              </a:rPr>
              <a:t>。我们比较了打工很多的学生和打工时间有限或者根本不打工的学生的学习成绩。我们也</a:t>
            </a:r>
            <a:endParaRPr lang="en-US" altLang="zh-CN" sz="2400" dirty="0">
              <a:latin typeface="华文楷体" pitchFamily="2" charset="-122"/>
              <a:ea typeface="华文楷体" pitchFamily="2" charset="-122"/>
              <a:cs typeface="Arial" pitchFamily="34" charset="0"/>
            </a:endParaRPr>
          </a:p>
          <a:p>
            <a:pPr indent="133350" algn="just" eaLnBrk="0" hangingPunct="0">
              <a:lnSpc>
                <a:spcPct val="130000"/>
              </a:lnSpc>
              <a:defRPr/>
            </a:pPr>
            <a:r>
              <a:rPr lang="zh-CN" altLang="en-US" sz="2400" b="1" dirty="0">
                <a:solidFill>
                  <a:srgbClr val="FF6600"/>
                </a:solidFill>
                <a:latin typeface="华文楷体" pitchFamily="2" charset="-122"/>
                <a:ea typeface="华文楷体" pitchFamily="2" charset="-122"/>
                <a:cs typeface="Arial" pitchFamily="34" charset="0"/>
              </a:rPr>
              <a:t>对比了</a:t>
            </a:r>
            <a:r>
              <a:rPr lang="zh-CN" altLang="en-US" sz="2400" dirty="0">
                <a:latin typeface="华文楷体" pitchFamily="2" charset="-122"/>
                <a:ea typeface="华文楷体" pitchFamily="2" charset="-122"/>
                <a:cs typeface="Arial" pitchFamily="34" charset="0"/>
              </a:rPr>
              <a:t>打工学生和不打工学生在学习</a:t>
            </a:r>
            <a:r>
              <a:rPr lang="zh-CN" altLang="en-US" sz="2400" b="1" dirty="0">
                <a:solidFill>
                  <a:srgbClr val="FF6600"/>
                </a:solidFill>
                <a:latin typeface="华文楷体" pitchFamily="2" charset="-122"/>
                <a:ea typeface="华文楷体" pitchFamily="2" charset="-122"/>
                <a:cs typeface="Arial" pitchFamily="34" charset="0"/>
              </a:rPr>
              <a:t>投入</a:t>
            </a:r>
            <a:r>
              <a:rPr lang="zh-CN" altLang="en-US" sz="2400" dirty="0">
                <a:latin typeface="华文楷体" pitchFamily="2" charset="-122"/>
                <a:ea typeface="华文楷体" pitchFamily="2" charset="-122"/>
                <a:cs typeface="Arial" pitchFamily="34" charset="0"/>
              </a:rPr>
              <a:t>程度方面的不同指征。另外，我们长期跟踪学生，了解他们在打工时间增加或</a:t>
            </a:r>
            <a:r>
              <a:rPr lang="zh-CN" altLang="en-US" sz="2400" b="1" dirty="0">
                <a:solidFill>
                  <a:srgbClr val="FF6600"/>
                </a:solidFill>
                <a:latin typeface="华文楷体" pitchFamily="2" charset="-122"/>
                <a:ea typeface="华文楷体" pitchFamily="2" charset="-122"/>
                <a:cs typeface="Arial" pitchFamily="34" charset="0"/>
              </a:rPr>
              <a:t>减少</a:t>
            </a:r>
            <a:r>
              <a:rPr lang="zh-CN" altLang="en-US" sz="2400" dirty="0">
                <a:latin typeface="华文楷体" pitchFamily="2" charset="-122"/>
                <a:ea typeface="华文楷体" pitchFamily="2" charset="-122"/>
                <a:cs typeface="Arial" pitchFamily="34" charset="0"/>
              </a:rPr>
              <a:t>时的表现，</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3"/>
            <a:ext cx="4504466"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1406" y="538443"/>
            <a:ext cx="3367405"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2" name="线形标注 2(带强调线) 1"/>
          <p:cNvSpPr/>
          <p:nvPr/>
        </p:nvSpPr>
        <p:spPr>
          <a:xfrm rot="10800000">
            <a:off x="1500166" y="2285992"/>
            <a:ext cx="1285884" cy="45720"/>
          </a:xfrm>
          <a:prstGeom prst="accentCallout2">
            <a:avLst>
              <a:gd name="adj1" fmla="val 18750"/>
              <a:gd name="adj2" fmla="val -8333"/>
              <a:gd name="adj3" fmla="val 18750"/>
              <a:gd name="adj4" fmla="val -16667"/>
              <a:gd name="adj5" fmla="val 954294"/>
              <a:gd name="adj6" fmla="val -18280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571868" y="1467137"/>
            <a:ext cx="4365698" cy="461665"/>
          </a:xfrm>
          <a:prstGeom prst="rect">
            <a:avLst/>
          </a:prstGeom>
          <a:noFill/>
        </p:spPr>
        <p:txBody>
          <a:bodyPr wrap="square" rtlCol="0">
            <a:spAutoFit/>
          </a:bodyPr>
          <a:lstStyle/>
          <a:p>
            <a:r>
              <a:rPr lang="en-US" altLang="zh-CN" sz="2400" b="1" dirty="0">
                <a:solidFill>
                  <a:srgbClr val="FF6600"/>
                </a:solidFill>
              </a:rPr>
              <a:t>traditional way of thinking</a:t>
            </a:r>
            <a:endParaRPr lang="zh-CN" altLang="en-US" sz="2400" b="1" dirty="0">
              <a:solidFill>
                <a:srgbClr val="FF6600"/>
              </a:solidFill>
            </a:endParaRPr>
          </a:p>
        </p:txBody>
      </p:sp>
      <p:sp>
        <p:nvSpPr>
          <p:cNvPr id="12" name="线形标注 2(带强调线) 11"/>
          <p:cNvSpPr/>
          <p:nvPr/>
        </p:nvSpPr>
        <p:spPr>
          <a:xfrm rot="10800000" flipV="1">
            <a:off x="937214" y="2714619"/>
            <a:ext cx="1420208" cy="45722"/>
          </a:xfrm>
          <a:prstGeom prst="accentCallout2">
            <a:avLst>
              <a:gd name="adj1" fmla="val 18750"/>
              <a:gd name="adj2" fmla="val -8333"/>
              <a:gd name="adj3" fmla="val 43142"/>
              <a:gd name="adj4" fmla="val -8474"/>
              <a:gd name="adj5" fmla="val -535572"/>
              <a:gd name="adj6" fmla="val -23679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642910" y="4169099"/>
            <a:ext cx="857256" cy="45719"/>
          </a:xfrm>
          <a:prstGeom prst="accentCallout2">
            <a:avLst>
              <a:gd name="adj1" fmla="val 18749"/>
              <a:gd name="adj2" fmla="val 45000"/>
              <a:gd name="adj3" fmla="val 18749"/>
              <a:gd name="adj4" fmla="val -69298"/>
              <a:gd name="adj5" fmla="val 2331183"/>
              <a:gd name="adj6" fmla="val -48550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线形标注 2(带强调线) 14"/>
          <p:cNvSpPr/>
          <p:nvPr/>
        </p:nvSpPr>
        <p:spPr>
          <a:xfrm rot="10800000" flipV="1">
            <a:off x="1000100" y="4669164"/>
            <a:ext cx="642942" cy="45720"/>
          </a:xfrm>
          <a:prstGeom prst="accentCallout2">
            <a:avLst>
              <a:gd name="adj1" fmla="val 18750"/>
              <a:gd name="adj2" fmla="val -8333"/>
              <a:gd name="adj3" fmla="val -12500"/>
              <a:gd name="adj4" fmla="val -40686"/>
              <a:gd name="adj5" fmla="val -1730364"/>
              <a:gd name="adj6" fmla="val -68176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143504" y="2100880"/>
            <a:ext cx="2357454" cy="461665"/>
          </a:xfrm>
          <a:prstGeom prst="rect">
            <a:avLst/>
          </a:prstGeom>
          <a:noFill/>
        </p:spPr>
        <p:txBody>
          <a:bodyPr wrap="square" rtlCol="0">
            <a:spAutoFit/>
          </a:bodyPr>
          <a:lstStyle/>
          <a:p>
            <a:r>
              <a:rPr lang="en-US" altLang="zh-CN" sz="2400" b="1" dirty="0">
                <a:solidFill>
                  <a:srgbClr val="FF6600"/>
                </a:solidFill>
              </a:rPr>
              <a:t>build character</a:t>
            </a:r>
            <a:endParaRPr lang="zh-CN" altLang="en-US" sz="2400" b="1" dirty="0">
              <a:solidFill>
                <a:srgbClr val="FF6600"/>
              </a:solidFill>
            </a:endParaRPr>
          </a:p>
        </p:txBody>
      </p:sp>
      <p:sp>
        <p:nvSpPr>
          <p:cNvPr id="20" name="TextBox 19"/>
          <p:cNvSpPr txBox="1"/>
          <p:nvPr/>
        </p:nvSpPr>
        <p:spPr>
          <a:xfrm>
            <a:off x="4971124" y="2760342"/>
            <a:ext cx="2244082" cy="461665"/>
          </a:xfrm>
          <a:prstGeom prst="rect">
            <a:avLst/>
          </a:prstGeom>
          <a:noFill/>
        </p:spPr>
        <p:txBody>
          <a:bodyPr wrap="square" rtlCol="0">
            <a:spAutoFit/>
          </a:bodyPr>
          <a:lstStyle/>
          <a:p>
            <a:r>
              <a:rPr lang="en-US" altLang="zh-CN" sz="2400" b="1" dirty="0">
                <a:solidFill>
                  <a:srgbClr val="FF6600"/>
                </a:solidFill>
              </a:rPr>
              <a:t>Contrast … with</a:t>
            </a:r>
            <a:endParaRPr lang="zh-CN" altLang="en-US" sz="2400" b="1" dirty="0">
              <a:solidFill>
                <a:srgbClr val="FF6600"/>
              </a:solidFill>
            </a:endParaRPr>
          </a:p>
        </p:txBody>
      </p:sp>
      <p:sp>
        <p:nvSpPr>
          <p:cNvPr id="21" name="TextBox 20"/>
          <p:cNvSpPr txBox="1"/>
          <p:nvPr/>
        </p:nvSpPr>
        <p:spPr>
          <a:xfrm>
            <a:off x="5143504" y="3429000"/>
            <a:ext cx="2071702" cy="461665"/>
          </a:xfrm>
          <a:prstGeom prst="rect">
            <a:avLst/>
          </a:prstGeom>
          <a:noFill/>
        </p:spPr>
        <p:txBody>
          <a:bodyPr wrap="square" rtlCol="0">
            <a:spAutoFit/>
          </a:bodyPr>
          <a:lstStyle/>
          <a:p>
            <a:r>
              <a:rPr lang="en-US" altLang="zh-CN" sz="2400" b="1" dirty="0">
                <a:solidFill>
                  <a:srgbClr val="FF6600"/>
                </a:solidFill>
              </a:rPr>
              <a:t>commitment</a:t>
            </a:r>
            <a:endParaRPr lang="zh-CN" altLang="en-US" sz="2400" b="1" dirty="0">
              <a:solidFill>
                <a:srgbClr val="FF6600"/>
              </a:solidFill>
            </a:endParaRPr>
          </a:p>
        </p:txBody>
      </p:sp>
      <p:sp>
        <p:nvSpPr>
          <p:cNvPr id="22" name="线形标注 2(带强调线) 21"/>
          <p:cNvSpPr/>
          <p:nvPr/>
        </p:nvSpPr>
        <p:spPr>
          <a:xfrm rot="10800000" flipV="1">
            <a:off x="2862048" y="5572140"/>
            <a:ext cx="566944" cy="45720"/>
          </a:xfrm>
          <a:prstGeom prst="accentCallout2">
            <a:avLst>
              <a:gd name="adj1" fmla="val 50002"/>
              <a:gd name="adj2" fmla="val 35558"/>
              <a:gd name="adj3" fmla="val -12500"/>
              <a:gd name="adj4" fmla="val -40686"/>
              <a:gd name="adj5" fmla="val -1585628"/>
              <a:gd name="adj6" fmla="val -45946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5143504" y="4429132"/>
            <a:ext cx="1857388" cy="461665"/>
          </a:xfrm>
          <a:prstGeom prst="rect">
            <a:avLst/>
          </a:prstGeom>
          <a:noFill/>
        </p:spPr>
        <p:txBody>
          <a:bodyPr wrap="square" rtlCol="0">
            <a:spAutoFit/>
          </a:bodyPr>
          <a:lstStyle/>
          <a:p>
            <a:r>
              <a:rPr lang="en-US" altLang="zh-CN" sz="2400" b="1" dirty="0">
                <a:solidFill>
                  <a:srgbClr val="FF6600"/>
                </a:solidFill>
              </a:rPr>
              <a:t>decrease</a:t>
            </a:r>
            <a:endParaRPr lang="zh-CN" altLang="en-US" sz="2400" b="1" dirty="0">
              <a:solidFill>
                <a:srgbClr val="FF6600"/>
              </a:solidFill>
            </a:endParaRPr>
          </a:p>
        </p:txBody>
      </p:sp>
    </p:spTree>
    <p:extLst>
      <p:ext uri="{BB962C8B-B14F-4D97-AF65-F5344CB8AC3E}">
        <p14:creationId xmlns:p14="http://schemas.microsoft.com/office/powerpoint/2010/main" val="206924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5" grpId="0" animBg="1"/>
      <p:bldP spid="18" grpId="0"/>
      <p:bldP spid="20" grpId="0"/>
      <p:bldP spid="21" grpId="0"/>
      <p:bldP spid="22" grpId="0" animBg="1"/>
      <p:bldP spid="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83" y="1000108"/>
            <a:ext cx="8768005" cy="523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714347" y="1500174"/>
            <a:ext cx="4486904" cy="4524315"/>
          </a:xfrm>
          <a:prstGeom prst="rect">
            <a:avLst/>
          </a:prstGeom>
          <a:noFill/>
        </p:spPr>
        <p:txBody>
          <a:bodyPr wrap="square" rtlCol="0">
            <a:spAutoFit/>
          </a:bodyPr>
          <a:lstStyle/>
          <a:p>
            <a:pPr>
              <a:lnSpc>
                <a:spcPct val="120000"/>
              </a:lnSpc>
            </a:pPr>
            <a:r>
              <a:rPr lang="zh-CN" altLang="en-US" sz="2400" dirty="0">
                <a:latin typeface="华文楷体" pitchFamily="2" charset="-122"/>
                <a:ea typeface="华文楷体" pitchFamily="2" charset="-122"/>
                <a:cs typeface="Arial" pitchFamily="34" charset="0"/>
              </a:rPr>
              <a:t>而且，我们还</a:t>
            </a:r>
            <a:r>
              <a:rPr lang="zh-CN" altLang="en-US" sz="2400" b="1" dirty="0">
                <a:solidFill>
                  <a:srgbClr val="FF6600"/>
                </a:solidFill>
                <a:latin typeface="华文楷体" pitchFamily="2" charset="-122"/>
                <a:ea typeface="华文楷体" pitchFamily="2" charset="-122"/>
                <a:cs typeface="Arial" pitchFamily="34" charset="0"/>
              </a:rPr>
              <a:t>评估</a:t>
            </a:r>
            <a:r>
              <a:rPr lang="zh-CN" altLang="en-US" sz="2400" dirty="0">
                <a:latin typeface="华文楷体" pitchFamily="2" charset="-122"/>
                <a:ea typeface="华文楷体" pitchFamily="2" charset="-122"/>
                <a:cs typeface="Arial" pitchFamily="34" charset="0"/>
              </a:rPr>
              <a:t>了不同的打工模式如何</a:t>
            </a:r>
            <a:r>
              <a:rPr lang="zh-CN" altLang="en-US" sz="2400" b="1" dirty="0">
                <a:solidFill>
                  <a:srgbClr val="FF6600"/>
                </a:solidFill>
                <a:latin typeface="华文楷体" pitchFamily="2" charset="-122"/>
                <a:ea typeface="华文楷体" pitchFamily="2" charset="-122"/>
                <a:cs typeface="Arial" pitchFamily="34" charset="0"/>
              </a:rPr>
              <a:t>改变学习成绩</a:t>
            </a:r>
            <a:r>
              <a:rPr lang="zh-CN" altLang="en-US" sz="2400" dirty="0">
                <a:latin typeface="华文楷体" pitchFamily="2" charset="-122"/>
                <a:ea typeface="华文楷体" pitchFamily="2" charset="-122"/>
                <a:cs typeface="Arial" pitchFamily="34" charset="0"/>
              </a:rPr>
              <a:t>和学习参与度。我们的研究结果表明，对于许多学生而言，每周打工</a:t>
            </a:r>
            <a:r>
              <a:rPr lang="en-US" altLang="en-US" sz="2400" dirty="0">
                <a:latin typeface="华文楷体" pitchFamily="2" charset="-122"/>
                <a:ea typeface="华文楷体" pitchFamily="2" charset="-122"/>
                <a:cs typeface="Arial" pitchFamily="34" charset="0"/>
              </a:rPr>
              <a:t>20</a:t>
            </a:r>
            <a:r>
              <a:rPr lang="zh-CN" altLang="en-US" sz="2400" dirty="0">
                <a:latin typeface="华文楷体" pitchFamily="2" charset="-122"/>
                <a:ea typeface="华文楷体" pitchFamily="2" charset="-122"/>
                <a:cs typeface="Arial" pitchFamily="34" charset="0"/>
              </a:rPr>
              <a:t>小时或更多时间会</a:t>
            </a:r>
            <a:r>
              <a:rPr lang="zh-CN" altLang="en-US" sz="2400" b="1" dirty="0">
                <a:solidFill>
                  <a:srgbClr val="FF6600"/>
                </a:solidFill>
                <a:latin typeface="华文楷体" pitchFamily="2" charset="-122"/>
                <a:ea typeface="华文楷体" pitchFamily="2" charset="-122"/>
                <a:cs typeface="Arial" pitchFamily="34" charset="0"/>
              </a:rPr>
              <a:t>造成</a:t>
            </a:r>
            <a:r>
              <a:rPr lang="zh-CN" altLang="en-US" sz="2400" dirty="0">
                <a:latin typeface="华文楷体" pitchFamily="2" charset="-122"/>
                <a:ea typeface="华文楷体" pitchFamily="2" charset="-122"/>
                <a:cs typeface="Arial" pitchFamily="34" charset="0"/>
              </a:rPr>
              <a:t>学习成绩的下滑以及吸毒和饮酒的增多。现在是</a:t>
            </a:r>
            <a:r>
              <a:rPr lang="zh-CN" altLang="en-US" sz="2400" b="1" dirty="0">
                <a:solidFill>
                  <a:srgbClr val="FF6600"/>
                </a:solidFill>
                <a:latin typeface="华文楷体" pitchFamily="2" charset="-122"/>
                <a:ea typeface="华文楷体" pitchFamily="2" charset="-122"/>
                <a:cs typeface="Arial" pitchFamily="34" charset="0"/>
              </a:rPr>
              <a:t>摒弃</a:t>
            </a:r>
            <a:r>
              <a:rPr lang="zh-CN" altLang="en-US" sz="2400" dirty="0">
                <a:latin typeface="华文楷体" pitchFamily="2" charset="-122"/>
                <a:ea typeface="华文楷体" pitchFamily="2" charset="-122"/>
                <a:cs typeface="Arial" pitchFamily="34" charset="0"/>
              </a:rPr>
              <a:t>这种诱人的错误观念的时候了！我们的结论是：要想学业成功，学生就应该</a:t>
            </a:r>
            <a:r>
              <a:rPr lang="zh-CN" altLang="en-US" sz="2400" b="1" dirty="0">
                <a:solidFill>
                  <a:srgbClr val="FF6600"/>
                </a:solidFill>
                <a:latin typeface="华文楷体" pitchFamily="2" charset="-122"/>
                <a:ea typeface="华文楷体" pitchFamily="2" charset="-122"/>
                <a:cs typeface="Arial" pitchFamily="34" charset="0"/>
              </a:rPr>
              <a:t>下决心</a:t>
            </a:r>
            <a:r>
              <a:rPr lang="zh-CN" altLang="en-US" sz="2400" dirty="0">
                <a:latin typeface="华文楷体" pitchFamily="2" charset="-122"/>
                <a:ea typeface="华文楷体" pitchFamily="2" charset="-122"/>
                <a:cs typeface="Arial" pitchFamily="34" charset="0"/>
              </a:rPr>
              <a:t>做到每周打工不超过</a:t>
            </a:r>
            <a:r>
              <a:rPr lang="en-US" altLang="en-US" sz="2400" dirty="0">
                <a:latin typeface="华文楷体" pitchFamily="2" charset="-122"/>
                <a:ea typeface="华文楷体" pitchFamily="2" charset="-122"/>
                <a:cs typeface="Arial" pitchFamily="34" charset="0"/>
              </a:rPr>
              <a:t>10</a:t>
            </a:r>
            <a:r>
              <a:rPr lang="zh-CN" altLang="en-US" sz="2400" dirty="0">
                <a:latin typeface="华文楷体" pitchFamily="2" charset="-122"/>
                <a:ea typeface="华文楷体" pitchFamily="2" charset="-122"/>
                <a:cs typeface="Arial" pitchFamily="34" charset="0"/>
              </a:rPr>
              <a:t>个小时。</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3"/>
            <a:ext cx="464734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96483" y="599998"/>
            <a:ext cx="3367405"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2" name="线形标注 2(带强调线) 1"/>
          <p:cNvSpPr/>
          <p:nvPr/>
        </p:nvSpPr>
        <p:spPr>
          <a:xfrm rot="10800000">
            <a:off x="2643175" y="1954520"/>
            <a:ext cx="612067" cy="45720"/>
          </a:xfrm>
          <a:prstGeom prst="accentCallout2">
            <a:avLst>
              <a:gd name="adj1" fmla="val 18750"/>
              <a:gd name="adj2" fmla="val -8333"/>
              <a:gd name="adj3" fmla="val 18750"/>
              <a:gd name="adj4" fmla="val -16667"/>
              <a:gd name="adj5" fmla="val 637662"/>
              <a:gd name="adj6" fmla="val -34521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324141" y="1428736"/>
            <a:ext cx="1105247" cy="461665"/>
          </a:xfrm>
          <a:prstGeom prst="rect">
            <a:avLst/>
          </a:prstGeom>
          <a:noFill/>
        </p:spPr>
        <p:txBody>
          <a:bodyPr wrap="square" rtlCol="0">
            <a:spAutoFit/>
          </a:bodyPr>
          <a:lstStyle/>
          <a:p>
            <a:r>
              <a:rPr lang="en-US" altLang="zh-CN" sz="2400" b="1" dirty="0">
                <a:solidFill>
                  <a:srgbClr val="FF6600"/>
                </a:solidFill>
              </a:rPr>
              <a:t>assess</a:t>
            </a:r>
            <a:endParaRPr lang="zh-CN" altLang="en-US" sz="2400" b="1" dirty="0">
              <a:solidFill>
                <a:srgbClr val="FF6600"/>
              </a:solidFill>
            </a:endParaRPr>
          </a:p>
        </p:txBody>
      </p:sp>
      <p:sp>
        <p:nvSpPr>
          <p:cNvPr id="17" name="TextBox 16"/>
          <p:cNvSpPr txBox="1"/>
          <p:nvPr/>
        </p:nvSpPr>
        <p:spPr>
          <a:xfrm>
            <a:off x="5201251" y="4572008"/>
            <a:ext cx="1656765" cy="461665"/>
          </a:xfrm>
          <a:prstGeom prst="rect">
            <a:avLst/>
          </a:prstGeom>
          <a:noFill/>
        </p:spPr>
        <p:txBody>
          <a:bodyPr wrap="square" rtlCol="0">
            <a:spAutoFit/>
          </a:bodyPr>
          <a:lstStyle/>
          <a:p>
            <a:r>
              <a:rPr lang="en-US" altLang="zh-CN" sz="2400" b="1" dirty="0">
                <a:solidFill>
                  <a:srgbClr val="FF6600"/>
                </a:solidFill>
              </a:rPr>
              <a:t>resolve to</a:t>
            </a:r>
          </a:p>
        </p:txBody>
      </p:sp>
      <p:sp>
        <p:nvSpPr>
          <p:cNvPr id="12" name="线形标注 2(带强调线) 11"/>
          <p:cNvSpPr/>
          <p:nvPr/>
        </p:nvSpPr>
        <p:spPr>
          <a:xfrm rot="10800000" flipV="1">
            <a:off x="2000232" y="2428868"/>
            <a:ext cx="1785950" cy="45720"/>
          </a:xfrm>
          <a:prstGeom prst="accentCallout2">
            <a:avLst>
              <a:gd name="adj1" fmla="val 18750"/>
              <a:gd name="adj2" fmla="val -8333"/>
              <a:gd name="adj3" fmla="val 43142"/>
              <a:gd name="adj4" fmla="val -8474"/>
              <a:gd name="adj5" fmla="val -264040"/>
              <a:gd name="adj6" fmla="val -9040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flipV="1">
            <a:off x="2857487" y="3714752"/>
            <a:ext cx="857257" cy="45719"/>
          </a:xfrm>
          <a:prstGeom prst="accentCallout2">
            <a:avLst>
              <a:gd name="adj1" fmla="val 18750"/>
              <a:gd name="adj2" fmla="val -8333"/>
              <a:gd name="adj3" fmla="val 18750"/>
              <a:gd name="adj4" fmla="val -16667"/>
              <a:gd name="adj5" fmla="val -1113898"/>
              <a:gd name="adj6" fmla="val -20510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3500431" y="5454980"/>
            <a:ext cx="1016093" cy="45721"/>
          </a:xfrm>
          <a:prstGeom prst="accentCallout2">
            <a:avLst>
              <a:gd name="adj1" fmla="val 18750"/>
              <a:gd name="adj2" fmla="val -8333"/>
              <a:gd name="adj3" fmla="val 18750"/>
              <a:gd name="adj4" fmla="val -16667"/>
              <a:gd name="adj5" fmla="val -1174078"/>
              <a:gd name="adj6" fmla="val -9171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线形标注 2(带强调线) 15"/>
          <p:cNvSpPr/>
          <p:nvPr/>
        </p:nvSpPr>
        <p:spPr>
          <a:xfrm rot="10800000">
            <a:off x="1504224" y="4593841"/>
            <a:ext cx="496008" cy="49605"/>
          </a:xfrm>
          <a:prstGeom prst="accentCallout2">
            <a:avLst>
              <a:gd name="adj1" fmla="val 18750"/>
              <a:gd name="adj2" fmla="val -8333"/>
              <a:gd name="adj3" fmla="val 18750"/>
              <a:gd name="adj4" fmla="val -16667"/>
              <a:gd name="adj5" fmla="val 1635158"/>
              <a:gd name="adj6" fmla="val -67847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143504" y="1928802"/>
            <a:ext cx="1929512" cy="830997"/>
          </a:xfrm>
          <a:prstGeom prst="rect">
            <a:avLst/>
          </a:prstGeom>
          <a:noFill/>
        </p:spPr>
        <p:txBody>
          <a:bodyPr wrap="square" rtlCol="0">
            <a:spAutoFit/>
          </a:bodyPr>
          <a:lstStyle/>
          <a:p>
            <a:r>
              <a:rPr lang="en-US" altLang="zh-CN" sz="2400" b="1" dirty="0">
                <a:solidFill>
                  <a:srgbClr val="FF6600"/>
                </a:solidFill>
              </a:rPr>
              <a:t>alter school performance</a:t>
            </a:r>
            <a:endParaRPr lang="zh-CN" altLang="en-US" sz="2400" b="1" dirty="0">
              <a:solidFill>
                <a:srgbClr val="FF6600"/>
              </a:solidFill>
            </a:endParaRPr>
          </a:p>
        </p:txBody>
      </p:sp>
      <p:sp>
        <p:nvSpPr>
          <p:cNvPr id="20" name="TextBox 19"/>
          <p:cNvSpPr txBox="1"/>
          <p:nvPr/>
        </p:nvSpPr>
        <p:spPr>
          <a:xfrm>
            <a:off x="5132482" y="2857496"/>
            <a:ext cx="2225600" cy="461665"/>
          </a:xfrm>
          <a:prstGeom prst="rect">
            <a:avLst/>
          </a:prstGeom>
          <a:noFill/>
        </p:spPr>
        <p:txBody>
          <a:bodyPr wrap="square" rtlCol="0">
            <a:spAutoFit/>
          </a:bodyPr>
          <a:lstStyle/>
          <a:p>
            <a:r>
              <a:rPr lang="en-US" altLang="zh-CN" sz="2400" b="1" dirty="0">
                <a:solidFill>
                  <a:srgbClr val="FF6600"/>
                </a:solidFill>
              </a:rPr>
              <a:t>contribute to</a:t>
            </a:r>
            <a:endParaRPr lang="zh-CN" altLang="en-US" sz="2400" b="1" dirty="0">
              <a:solidFill>
                <a:srgbClr val="FF6600"/>
              </a:solidFill>
            </a:endParaRPr>
          </a:p>
        </p:txBody>
      </p:sp>
      <p:sp>
        <p:nvSpPr>
          <p:cNvPr id="21" name="TextBox 20"/>
          <p:cNvSpPr txBox="1"/>
          <p:nvPr/>
        </p:nvSpPr>
        <p:spPr>
          <a:xfrm>
            <a:off x="5349006" y="3571876"/>
            <a:ext cx="1724010" cy="461665"/>
          </a:xfrm>
          <a:prstGeom prst="rect">
            <a:avLst/>
          </a:prstGeom>
          <a:noFill/>
        </p:spPr>
        <p:txBody>
          <a:bodyPr wrap="square" rtlCol="0">
            <a:spAutoFit/>
          </a:bodyPr>
          <a:lstStyle/>
          <a:p>
            <a:r>
              <a:rPr lang="en-US" altLang="zh-CN" sz="2400" b="1" dirty="0">
                <a:solidFill>
                  <a:srgbClr val="FF6600"/>
                </a:solidFill>
              </a:rPr>
              <a:t>abandon</a:t>
            </a:r>
            <a:endParaRPr lang="zh-CN" altLang="en-US" sz="2400" b="1" dirty="0">
              <a:solidFill>
                <a:srgbClr val="FF6600"/>
              </a:solidFill>
            </a:endParaRPr>
          </a:p>
        </p:txBody>
      </p:sp>
      <p:sp>
        <p:nvSpPr>
          <p:cNvPr id="22" name="右箭头 21">
            <a:hlinkClick r:id="" action="ppaction://hlinkshowjump?jump=nextslide"/>
          </p:cNvPr>
          <p:cNvSpPr/>
          <p:nvPr/>
        </p:nvSpPr>
        <p:spPr>
          <a:xfrm>
            <a:off x="6415138" y="6067076"/>
            <a:ext cx="1800200" cy="648072"/>
          </a:xfrm>
          <a:prstGeom prst="right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n>
                  <a:solidFill>
                    <a:schemeClr val="tx1"/>
                  </a:solidFill>
                </a:ln>
                <a:solidFill>
                  <a:schemeClr val="tx1"/>
                </a:solidFill>
                <a:effectLst/>
              </a:rPr>
              <a:t>Samples</a:t>
            </a:r>
            <a:endParaRPr lang="zh-CN" altLang="en-US" sz="2000" dirty="0">
              <a:ln>
                <a:solidFill>
                  <a:schemeClr val="tx1"/>
                </a:solidFill>
              </a:ln>
              <a:solidFill>
                <a:schemeClr val="tx1"/>
              </a:solidFill>
              <a:effectLst/>
            </a:endParaRPr>
          </a:p>
        </p:txBody>
      </p:sp>
    </p:spTree>
    <p:extLst>
      <p:ext uri="{BB962C8B-B14F-4D97-AF65-F5344CB8AC3E}">
        <p14:creationId xmlns:p14="http://schemas.microsoft.com/office/powerpoint/2010/main" val="3723329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2" grpId="0" animBg="1"/>
      <p:bldP spid="13" grpId="0" animBg="1"/>
      <p:bldP spid="15" grpId="0" animBg="1"/>
      <p:bldP spid="16" grpId="0" animBg="1"/>
      <p:bldP spid="18" grpId="0"/>
      <p:bldP spid="20" grpId="0"/>
      <p:bldP spid="21" grpId="0"/>
      <p:bldP spid="2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28669"/>
            <a:ext cx="9358346" cy="571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3904" y="-71462"/>
            <a:ext cx="4790218"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96483" y="428604"/>
            <a:ext cx="3367405"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22" name="TextBox 21"/>
          <p:cNvSpPr txBox="1"/>
          <p:nvPr/>
        </p:nvSpPr>
        <p:spPr>
          <a:xfrm>
            <a:off x="285720" y="1431225"/>
            <a:ext cx="7072362" cy="4926733"/>
          </a:xfrm>
          <a:prstGeom prst="rect">
            <a:avLst/>
          </a:prstGeom>
          <a:noFill/>
        </p:spPr>
        <p:txBody>
          <a:bodyPr wrap="square" rtlCol="0">
            <a:spAutoFit/>
          </a:bodyPr>
          <a:lstStyle/>
          <a:p>
            <a:pPr>
              <a:lnSpc>
                <a:spcPct val="120000"/>
              </a:lnSpc>
            </a:pPr>
            <a:r>
              <a:rPr lang="en-US" altLang="zh-CN" sz="2400" dirty="0">
                <a:latin typeface="Helvetica" pitchFamily="34" charset="0"/>
                <a:ea typeface="Cambria Math" pitchFamily="18" charset="0"/>
                <a:cs typeface="Arial" pitchFamily="34" charset="0"/>
              </a:rPr>
              <a:t>    In the </a:t>
            </a:r>
            <a:r>
              <a:rPr lang="en-US" altLang="zh-CN" sz="2400" dirty="0">
                <a:solidFill>
                  <a:srgbClr val="FF6600"/>
                </a:solidFill>
                <a:latin typeface="Helvetica" pitchFamily="34" charset="0"/>
                <a:ea typeface="Cambria Math" pitchFamily="18" charset="0"/>
                <a:cs typeface="Arial" pitchFamily="34" charset="0"/>
              </a:rPr>
              <a:t>traditional way of thinking</a:t>
            </a:r>
            <a:r>
              <a:rPr lang="en-US" altLang="zh-CN" sz="2400" dirty="0">
                <a:latin typeface="Helvetica" pitchFamily="34" charset="0"/>
                <a:ea typeface="Cambria Math" pitchFamily="18" charset="0"/>
                <a:cs typeface="Arial" pitchFamily="34" charset="0"/>
              </a:rPr>
              <a:t>, early employment </a:t>
            </a:r>
            <a:r>
              <a:rPr lang="en-US" altLang="zh-CN" sz="2400" dirty="0">
                <a:solidFill>
                  <a:srgbClr val="FF6600"/>
                </a:solidFill>
                <a:latin typeface="Helvetica" pitchFamily="34" charset="0"/>
                <a:ea typeface="Cambria Math" pitchFamily="18" charset="0"/>
                <a:cs typeface="Arial" pitchFamily="34" charset="0"/>
              </a:rPr>
              <a:t>builds character</a:t>
            </a:r>
            <a:r>
              <a:rPr lang="en-US" altLang="zh-CN" sz="2400" dirty="0">
                <a:latin typeface="Helvetica" pitchFamily="34" charset="0"/>
                <a:ea typeface="Cambria Math" pitchFamily="18" charset="0"/>
                <a:cs typeface="Arial" pitchFamily="34" charset="0"/>
              </a:rPr>
              <a:t>. We compared the grades of students who work a great deal with those who work in limited amounts or not at all. We also </a:t>
            </a:r>
            <a:r>
              <a:rPr lang="en-US" altLang="zh-CN" sz="2400" dirty="0">
                <a:solidFill>
                  <a:srgbClr val="FF6600"/>
                </a:solidFill>
                <a:latin typeface="Helvetica" pitchFamily="34" charset="0"/>
                <a:ea typeface="Cambria Math" pitchFamily="18" charset="0"/>
                <a:cs typeface="Arial" pitchFamily="34" charset="0"/>
              </a:rPr>
              <a:t>contrasted </a:t>
            </a:r>
            <a:r>
              <a:rPr lang="en-US" altLang="zh-CN" sz="2400" dirty="0">
                <a:latin typeface="Helvetica" pitchFamily="34" charset="0"/>
                <a:ea typeface="Cambria Math" pitchFamily="18" charset="0"/>
                <a:cs typeface="Arial" pitchFamily="34" charset="0"/>
              </a:rPr>
              <a:t>workers </a:t>
            </a:r>
            <a:r>
              <a:rPr lang="en-US" altLang="zh-CN" sz="2400" dirty="0">
                <a:solidFill>
                  <a:srgbClr val="FF6600"/>
                </a:solidFill>
                <a:latin typeface="Helvetica" pitchFamily="34" charset="0"/>
                <a:ea typeface="Cambria Math" pitchFamily="18" charset="0"/>
                <a:cs typeface="Arial" pitchFamily="34" charset="0"/>
              </a:rPr>
              <a:t>with</a:t>
            </a:r>
            <a:r>
              <a:rPr lang="en-US" altLang="zh-CN" sz="2400" dirty="0">
                <a:latin typeface="Helvetica" pitchFamily="34" charset="0"/>
                <a:ea typeface="Cambria Math" pitchFamily="18" charset="0"/>
                <a:cs typeface="Arial" pitchFamily="34" charset="0"/>
              </a:rPr>
              <a:t> non-workers, on different indicators of their </a:t>
            </a:r>
            <a:r>
              <a:rPr lang="en-US" altLang="zh-CN" sz="2400" dirty="0">
                <a:solidFill>
                  <a:srgbClr val="FF6600"/>
                </a:solidFill>
                <a:latin typeface="Helvetica" pitchFamily="34" charset="0"/>
                <a:ea typeface="Cambria Math" pitchFamily="18" charset="0"/>
                <a:cs typeface="Arial" pitchFamily="34" charset="0"/>
              </a:rPr>
              <a:t>commitment</a:t>
            </a:r>
            <a:r>
              <a:rPr lang="en-US" altLang="zh-CN" sz="2400" dirty="0">
                <a:latin typeface="Helvetica" pitchFamily="34" charset="0"/>
                <a:ea typeface="Cambria Math" pitchFamily="18" charset="0"/>
                <a:cs typeface="Arial" pitchFamily="34" charset="0"/>
              </a:rPr>
              <a:t> to education. Additionally, we followed students over time as they increased or </a:t>
            </a:r>
            <a:r>
              <a:rPr lang="en-US" altLang="zh-CN" sz="2400" dirty="0">
                <a:solidFill>
                  <a:srgbClr val="FF6600"/>
                </a:solidFill>
                <a:latin typeface="Helvetica" pitchFamily="34" charset="0"/>
                <a:ea typeface="Cambria Math" pitchFamily="18" charset="0"/>
                <a:cs typeface="Arial" pitchFamily="34" charset="0"/>
              </a:rPr>
              <a:t>decreased</a:t>
            </a:r>
            <a:r>
              <a:rPr lang="en-US" altLang="zh-CN" sz="2400" dirty="0">
                <a:latin typeface="Helvetica" pitchFamily="34" charset="0"/>
                <a:ea typeface="Cambria Math" pitchFamily="18" charset="0"/>
                <a:cs typeface="Arial" pitchFamily="34" charset="0"/>
              </a:rPr>
              <a:t> their work hours, and we </a:t>
            </a:r>
            <a:r>
              <a:rPr lang="en-US" altLang="zh-CN" sz="2400" dirty="0">
                <a:solidFill>
                  <a:srgbClr val="FF6600"/>
                </a:solidFill>
                <a:latin typeface="Helvetica" pitchFamily="34" charset="0"/>
                <a:ea typeface="Cambria Math" pitchFamily="18" charset="0"/>
                <a:cs typeface="Arial" pitchFamily="34" charset="0"/>
              </a:rPr>
              <a:t>assessed</a:t>
            </a:r>
            <a:r>
              <a:rPr lang="en-US" altLang="zh-CN" sz="2400" dirty="0">
                <a:latin typeface="Helvetica" pitchFamily="34" charset="0"/>
                <a:ea typeface="Cambria Math" pitchFamily="18" charset="0"/>
                <a:cs typeface="Arial" pitchFamily="34" charset="0"/>
              </a:rPr>
              <a:t> how different patterns of employment </a:t>
            </a:r>
            <a:r>
              <a:rPr lang="en-US" altLang="zh-CN" sz="2400" dirty="0">
                <a:solidFill>
                  <a:srgbClr val="FF6600"/>
                </a:solidFill>
                <a:latin typeface="Helvetica" pitchFamily="34" charset="0"/>
                <a:ea typeface="Cambria Math" pitchFamily="18" charset="0"/>
                <a:cs typeface="Arial" pitchFamily="34" charset="0"/>
              </a:rPr>
              <a:t>altered school performance </a:t>
            </a:r>
            <a:r>
              <a:rPr lang="en-US" altLang="zh-CN" sz="2400" dirty="0">
                <a:latin typeface="Helvetica" pitchFamily="34" charset="0"/>
                <a:ea typeface="Cambria Math" pitchFamily="18" charset="0"/>
                <a:cs typeface="Arial" pitchFamily="34" charset="0"/>
              </a:rPr>
              <a:t>and engagement. </a:t>
            </a:r>
          </a:p>
        </p:txBody>
      </p:sp>
      <p:sp>
        <p:nvSpPr>
          <p:cNvPr id="8" name="TextBox 7"/>
          <p:cNvSpPr txBox="1"/>
          <p:nvPr/>
        </p:nvSpPr>
        <p:spPr>
          <a:xfrm>
            <a:off x="214282" y="1431225"/>
            <a:ext cx="7143800" cy="4967514"/>
          </a:xfrm>
          <a:prstGeom prst="rect">
            <a:avLst/>
          </a:prstGeom>
          <a:solidFill>
            <a:schemeClr val="bg1"/>
          </a:solidFill>
        </p:spPr>
        <p:txBody>
          <a:bodyPr wrap="square" rtlCol="0">
            <a:spAutoFit/>
          </a:bodyPr>
          <a:lstStyle/>
          <a:p>
            <a:pPr>
              <a:lnSpc>
                <a:spcPct val="120000"/>
              </a:lnSpc>
            </a:pPr>
            <a:endParaRPr lang="en-US" altLang="zh-CN" sz="2400" dirty="0">
              <a:latin typeface="Helvetica" pitchFamily="34" charset="0"/>
              <a:ea typeface="Cambria Math" pitchFamily="18" charset="0"/>
              <a:cs typeface="Arial" pitchFamily="34" charset="0"/>
            </a:endParaRPr>
          </a:p>
          <a:p>
            <a:pPr>
              <a:lnSpc>
                <a:spcPct val="120000"/>
              </a:lnSpc>
            </a:pPr>
            <a:r>
              <a:rPr lang="en-US" altLang="zh-CN" sz="2400" dirty="0">
                <a:latin typeface="Helvetica" pitchFamily="34" charset="0"/>
                <a:ea typeface="Cambria Math" pitchFamily="18" charset="0"/>
                <a:cs typeface="Arial" pitchFamily="34" charset="0"/>
              </a:rPr>
              <a:t>    Our findings indicate that for many students, working 20 hours or more a week can </a:t>
            </a:r>
            <a:r>
              <a:rPr lang="en-US" altLang="zh-CN" sz="2400" dirty="0">
                <a:solidFill>
                  <a:srgbClr val="FF6600"/>
                </a:solidFill>
                <a:latin typeface="Helvetica" pitchFamily="34" charset="0"/>
                <a:ea typeface="Cambria Math" pitchFamily="18" charset="0"/>
                <a:cs typeface="Arial" pitchFamily="34" charset="0"/>
              </a:rPr>
              <a:t>contribute to </a:t>
            </a:r>
            <a:r>
              <a:rPr lang="en-US" altLang="zh-CN" sz="2400" dirty="0">
                <a:latin typeface="Helvetica" pitchFamily="34" charset="0"/>
                <a:ea typeface="Cambria Math" pitchFamily="18" charset="0"/>
                <a:cs typeface="Arial" pitchFamily="34" charset="0"/>
              </a:rPr>
              <a:t>decreased school performance and increased drug and alcohol use. It’s time to </a:t>
            </a:r>
            <a:r>
              <a:rPr lang="en-US" altLang="zh-CN" sz="2400" dirty="0">
                <a:solidFill>
                  <a:srgbClr val="FF6600"/>
                </a:solidFill>
                <a:latin typeface="Helvetica" pitchFamily="34" charset="0"/>
                <a:ea typeface="Cambria Math" pitchFamily="18" charset="0"/>
                <a:cs typeface="Arial" pitchFamily="34" charset="0"/>
              </a:rPr>
              <a:t>abandon</a:t>
            </a:r>
            <a:r>
              <a:rPr lang="en-US" altLang="zh-CN" sz="2400" dirty="0">
                <a:latin typeface="Helvetica" pitchFamily="34" charset="0"/>
                <a:ea typeface="Cambria Math" pitchFamily="18" charset="0"/>
                <a:cs typeface="Arial" pitchFamily="34" charset="0"/>
              </a:rPr>
              <a:t> this</a:t>
            </a:r>
            <a:r>
              <a:rPr lang="zh-CN" altLang="en-US" sz="2400" dirty="0">
                <a:latin typeface="Helvetica" pitchFamily="34" charset="0"/>
                <a:ea typeface="Cambria Math" pitchFamily="18" charset="0"/>
                <a:cs typeface="Arial" pitchFamily="34" charset="0"/>
              </a:rPr>
              <a:t> </a:t>
            </a:r>
            <a:r>
              <a:rPr lang="en-US" altLang="zh-CN" sz="2400" dirty="0">
                <a:latin typeface="Helvetica" pitchFamily="34" charset="0"/>
                <a:ea typeface="Cambria Math" pitchFamily="18" charset="0"/>
                <a:cs typeface="Arial" pitchFamily="34" charset="0"/>
              </a:rPr>
              <a:t>appealing myth! We conclude that students should </a:t>
            </a:r>
            <a:r>
              <a:rPr lang="en-US" altLang="zh-CN" sz="2400" dirty="0">
                <a:solidFill>
                  <a:srgbClr val="FF6600"/>
                </a:solidFill>
                <a:latin typeface="Helvetica" pitchFamily="34" charset="0"/>
                <a:ea typeface="Cambria Math" pitchFamily="18" charset="0"/>
                <a:cs typeface="Arial" pitchFamily="34" charset="0"/>
              </a:rPr>
              <a:t>resolve to </a:t>
            </a:r>
            <a:r>
              <a:rPr lang="en-US" altLang="zh-CN" sz="2400" dirty="0">
                <a:latin typeface="Helvetica" pitchFamily="34" charset="0"/>
                <a:ea typeface="Cambria Math" pitchFamily="18" charset="0"/>
                <a:cs typeface="Arial" pitchFamily="34" charset="0"/>
              </a:rPr>
              <a:t>work no more than 10 hours per week if they want to be successful in school.</a:t>
            </a:r>
          </a:p>
          <a:p>
            <a:pPr>
              <a:lnSpc>
                <a:spcPct val="120000"/>
              </a:lnSpc>
            </a:pPr>
            <a:endParaRPr lang="en-US" altLang="zh-CN" sz="2400" dirty="0">
              <a:latin typeface="Helvetica" pitchFamily="34" charset="0"/>
              <a:ea typeface="Cambria Math" pitchFamily="18" charset="0"/>
              <a:cs typeface="Arial" pitchFamily="34" charset="0"/>
            </a:endParaRPr>
          </a:p>
          <a:p>
            <a:pPr>
              <a:lnSpc>
                <a:spcPct val="120000"/>
              </a:lnSpc>
            </a:pPr>
            <a:endParaRPr lang="en-US" altLang="zh-CN" sz="2400" dirty="0">
              <a:latin typeface="Helvetica" pitchFamily="34" charset="0"/>
              <a:ea typeface="Cambria Math" pitchFamily="18" charset="0"/>
              <a:cs typeface="Arial" pitchFamily="34" charset="0"/>
            </a:endParaRPr>
          </a:p>
        </p:txBody>
      </p:sp>
      <p:pic>
        <p:nvPicPr>
          <p:cNvPr id="7"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3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610218" y="4054337"/>
            <a:ext cx="5512187" cy="160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334887" y="2598003"/>
            <a:ext cx="4023327" cy="830997"/>
          </a:xfrm>
          <a:prstGeom prst="rect">
            <a:avLst/>
          </a:prstGeom>
          <a:noFill/>
        </p:spPr>
        <p:txBody>
          <a:bodyPr wrap="square" rtlCol="0">
            <a:spAutoFit/>
          </a:bodyPr>
          <a:lstStyle/>
          <a:p>
            <a:pPr algn="ct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357686" y="4383953"/>
            <a:ext cx="3951889" cy="830997"/>
          </a:xfrm>
          <a:prstGeom prst="rect">
            <a:avLst/>
          </a:prstGeom>
          <a:noFill/>
        </p:spPr>
        <p:txBody>
          <a:bodyPr wrap="square" rtlCol="0">
            <a:spAutoFit/>
          </a:bodyPr>
          <a:lstStyle/>
          <a:p>
            <a:pPr algn="ct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p>
        </p:txBody>
      </p:sp>
      <p:sp>
        <p:nvSpPr>
          <p:cNvPr id="25"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chemeClr val="bg2">
                  <a:lumMod val="50000"/>
                </a:schemeClr>
              </a:solidFill>
            </a:endParaRPr>
          </a:p>
        </p:txBody>
      </p:sp>
      <p:sp>
        <p:nvSpPr>
          <p:cNvPr id="27" name="TextBox 26"/>
          <p:cNvSpPr txBox="1"/>
          <p:nvPr/>
        </p:nvSpPr>
        <p:spPr>
          <a:xfrm>
            <a:off x="1761009" y="4042"/>
            <a:ext cx="5339347" cy="781752"/>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To work or not to work</a:t>
            </a:r>
          </a:p>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 That is the question</a:t>
            </a:r>
          </a:p>
        </p:txBody>
      </p:sp>
      <p:sp>
        <p:nvSpPr>
          <p:cNvPr id="28"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a:latin typeface="Helvetica"/>
                <a:ea typeface="Helvetica Neue"/>
                <a:cs typeface="Helvetica Neue"/>
              </a:rPr>
              <a:t>Section A</a:t>
            </a:r>
          </a:p>
        </p:txBody>
      </p:sp>
      <p:pic>
        <p:nvPicPr>
          <p:cNvPr id="4098" name="Picture 2" descr="H:\新视野一图片\新建文件夹 (2)\新视野大学英语（第三版）读写教程1TPG08855816.jpg"/>
          <p:cNvPicPr>
            <a:picLocks noChangeAspect="1" noChangeArrowheads="1"/>
          </p:cNvPicPr>
          <p:nvPr/>
        </p:nvPicPr>
        <p:blipFill>
          <a:blip r:embed="rId9" cstate="print"/>
          <a:srcRect/>
          <a:stretch>
            <a:fillRect/>
          </a:stretch>
        </p:blipFill>
        <p:spPr bwMode="auto">
          <a:xfrm>
            <a:off x="281459" y="2375167"/>
            <a:ext cx="3290409" cy="2500966"/>
          </a:xfrm>
          <a:prstGeom prst="rect">
            <a:avLst/>
          </a:prstGeom>
          <a:ln>
            <a:noFill/>
          </a:ln>
          <a:effectLst>
            <a:softEdge rad="112500"/>
          </a:effectLst>
        </p:spPr>
      </p:pic>
    </p:spTree>
    <p:extLst>
      <p:ext uri="{BB962C8B-B14F-4D97-AF65-F5344CB8AC3E}">
        <p14:creationId xmlns:p14="http://schemas.microsoft.com/office/powerpoint/2010/main" val="90873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55440494"/>
              </p:ext>
            </p:extLst>
          </p:nvPr>
        </p:nvGraphicFramePr>
        <p:xfrm>
          <a:off x="428596" y="1533404"/>
          <a:ext cx="8366226" cy="4726735"/>
        </p:xfrm>
        <a:graphic>
          <a:graphicData uri="http://schemas.openxmlformats.org/drawingml/2006/table">
            <a:tbl>
              <a:tblPr firstRow="1" bandRow="1">
                <a:tableStyleId>{22838BEF-8BB2-4498-84A7-C5851F593DF1}</a:tableStyleId>
              </a:tblPr>
              <a:tblGrid>
                <a:gridCol w="2997785">
                  <a:extLst>
                    <a:ext uri="{9D8B030D-6E8A-4147-A177-3AD203B41FA5}">
                      <a16:colId xmlns:a16="http://schemas.microsoft.com/office/drawing/2014/main" val="20000"/>
                    </a:ext>
                  </a:extLst>
                </a:gridCol>
                <a:gridCol w="5368441">
                  <a:extLst>
                    <a:ext uri="{9D8B030D-6E8A-4147-A177-3AD203B41FA5}">
                      <a16:colId xmlns:a16="http://schemas.microsoft.com/office/drawing/2014/main" val="20001"/>
                    </a:ext>
                  </a:extLst>
                </a:gridCol>
              </a:tblGrid>
              <a:tr h="467558">
                <a:tc>
                  <a:txBody>
                    <a:bodyPr/>
                    <a:lstStyle/>
                    <a:p>
                      <a:r>
                        <a:rPr lang="en-US" altLang="zh-CN" sz="2400" b="0" dirty="0">
                          <a:latin typeface="华文楷体" pitchFamily="2" charset="-122"/>
                          <a:ea typeface="华文楷体" pitchFamily="2" charset="-122"/>
                        </a:rPr>
                        <a:t>1 </a:t>
                      </a:r>
                      <a:r>
                        <a:rPr lang="zh-CN" altLang="en-US" sz="2400" b="0" kern="1200" dirty="0">
                          <a:solidFill>
                            <a:schemeClr val="dk1"/>
                          </a:solidFill>
                          <a:latin typeface="华文楷体" pitchFamily="2" charset="-122"/>
                          <a:ea typeface="华文楷体" pitchFamily="2" charset="-122"/>
                          <a:cs typeface="+mn-cs"/>
                        </a:rPr>
                        <a:t>学习成绩和参与度</a:t>
                      </a:r>
                    </a:p>
                  </a:txBody>
                  <a:tcPr anchor="ctr"/>
                </a:tc>
                <a:tc>
                  <a:txBody>
                    <a:bodyPr/>
                    <a:lstStyle/>
                    <a:p>
                      <a:endParaRPr lang="zh-CN" altLang="en-US" sz="2400" b="0" dirty="0">
                        <a:latin typeface="华文楷体" pitchFamily="2" charset="-122"/>
                        <a:ea typeface="华文楷体" pitchFamily="2" charset="-122"/>
                      </a:endParaRPr>
                    </a:p>
                  </a:txBody>
                  <a:tcPr anchor="ctr"/>
                </a:tc>
                <a:extLst>
                  <a:ext uri="{0D108BD9-81ED-4DB2-BD59-A6C34878D82A}">
                    <a16:rowId xmlns:a16="http://schemas.microsoft.com/office/drawing/2014/main" val="10000"/>
                  </a:ext>
                </a:extLst>
              </a:tr>
              <a:tr h="628001">
                <a:tc>
                  <a:txBody>
                    <a:bodyPr/>
                    <a:lstStyle/>
                    <a:p>
                      <a:pPr marL="0" marR="0" lvl="0" indent="0" algn="l" defTabSz="914400" rtl="0" eaLnBrk="1" fontAlgn="base" latinLnBrk="0" hangingPunct="1">
                        <a:lnSpc>
                          <a:spcPct val="150000"/>
                        </a:lnSpc>
                        <a:spcBef>
                          <a:spcPct val="20000"/>
                        </a:spcBef>
                        <a:spcAft>
                          <a:spcPct val="0"/>
                        </a:spcAft>
                        <a:buClr>
                          <a:schemeClr val="tx2"/>
                        </a:buClr>
                        <a:buSzPct val="115000"/>
                        <a:buFont typeface="Wingdings" pitchFamily="2" charset="2"/>
                        <a:buNone/>
                        <a:tabLst/>
                      </a:pPr>
                      <a:r>
                        <a:rPr lang="en-US" altLang="zh-CN" sz="2400" dirty="0">
                          <a:latin typeface="华文楷体" pitchFamily="2" charset="-122"/>
                          <a:ea typeface="华文楷体" pitchFamily="2" charset="-122"/>
                        </a:rPr>
                        <a:t>2 </a:t>
                      </a:r>
                      <a:r>
                        <a:rPr lang="zh-CN" altLang="en-US" sz="2400" kern="1200" dirty="0">
                          <a:solidFill>
                            <a:schemeClr val="dk1"/>
                          </a:solidFill>
                          <a:latin typeface="华文楷体" pitchFamily="2" charset="-122"/>
                          <a:ea typeface="华文楷体" pitchFamily="2" charset="-122"/>
                          <a:cs typeface="+mn-cs"/>
                        </a:rPr>
                        <a:t>不可比</a:t>
                      </a:r>
                      <a:endParaRPr lang="en-US" altLang="zh-CN" sz="24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1"/>
                  </a:ext>
                </a:extLst>
              </a:tr>
              <a:tr h="600430">
                <a:tc>
                  <a:txBody>
                    <a:bodyPr/>
                    <a:lstStyle/>
                    <a:p>
                      <a:pPr marL="0" marR="0" lvl="0" indent="0" algn="l" defTabSz="914400" rtl="0" eaLnBrk="1" fontAlgn="base" latinLnBrk="0" hangingPunct="1">
                        <a:lnSpc>
                          <a:spcPct val="150000"/>
                        </a:lnSpc>
                        <a:spcBef>
                          <a:spcPct val="20000"/>
                        </a:spcBef>
                        <a:spcAft>
                          <a:spcPct val="0"/>
                        </a:spcAft>
                        <a:buClr>
                          <a:schemeClr val="tx2"/>
                        </a:buClr>
                        <a:buSzPct val="115000"/>
                        <a:buFont typeface="Wingdings" pitchFamily="2" charset="2"/>
                        <a:buNone/>
                        <a:tabLst/>
                        <a:defRPr/>
                      </a:pPr>
                      <a:r>
                        <a:rPr lang="en-US" altLang="zh-CN" sz="2400" kern="1200" dirty="0">
                          <a:solidFill>
                            <a:schemeClr val="dk1"/>
                          </a:solidFill>
                          <a:latin typeface="华文楷体" pitchFamily="2" charset="-122"/>
                          <a:ea typeface="华文楷体" pitchFamily="2" charset="-122"/>
                          <a:cs typeface="+mn-cs"/>
                        </a:rPr>
                        <a:t>3 </a:t>
                      </a:r>
                      <a:r>
                        <a:rPr lang="zh-CN" altLang="en-US" sz="2400" kern="1200" noProof="0" dirty="0">
                          <a:solidFill>
                            <a:schemeClr val="dk1"/>
                          </a:solidFill>
                          <a:latin typeface="华文楷体" pitchFamily="2" charset="-122"/>
                          <a:ea typeface="华文楷体" pitchFamily="2" charset="-122"/>
                          <a:cs typeface="+mn-cs"/>
                        </a:rPr>
                        <a:t>逃课</a:t>
                      </a: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2"/>
                  </a:ext>
                </a:extLst>
              </a:tr>
              <a:tr h="600430">
                <a:tc>
                  <a:txBody>
                    <a:bodyPr/>
                    <a:lstStyle/>
                    <a:p>
                      <a:pPr marL="0" marR="0" lvl="0" indent="0" algn="l" defTabSz="914400" rtl="0" eaLnBrk="1" fontAlgn="base" latinLnBrk="0" hangingPunct="1">
                        <a:lnSpc>
                          <a:spcPct val="150000"/>
                        </a:lnSpc>
                        <a:spcBef>
                          <a:spcPct val="20000"/>
                        </a:spcBef>
                        <a:spcAft>
                          <a:spcPct val="0"/>
                        </a:spcAft>
                        <a:buClr>
                          <a:schemeClr val="tx2"/>
                        </a:buClr>
                        <a:buSzPct val="115000"/>
                        <a:buFont typeface="Wingdings" pitchFamily="2" charset="2"/>
                        <a:buNone/>
                        <a:tabLst/>
                      </a:pPr>
                      <a:r>
                        <a:rPr lang="en-US" altLang="zh-CN" sz="2400" dirty="0">
                          <a:latin typeface="华文楷体" pitchFamily="2" charset="-122"/>
                          <a:ea typeface="华文楷体" pitchFamily="2" charset="-122"/>
                        </a:rPr>
                        <a:t>4 </a:t>
                      </a:r>
                      <a:r>
                        <a:rPr lang="zh-CN" altLang="en-US" sz="2400" kern="1200" dirty="0">
                          <a:solidFill>
                            <a:schemeClr val="dk1"/>
                          </a:solidFill>
                          <a:latin typeface="华文楷体" pitchFamily="2" charset="-122"/>
                          <a:ea typeface="华文楷体" pitchFamily="2" charset="-122"/>
                          <a:cs typeface="+mn-cs"/>
                        </a:rPr>
                        <a:t>学习理想</a:t>
                      </a: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3"/>
                  </a:ext>
                </a:extLst>
              </a:tr>
              <a:tr h="600430">
                <a:tc>
                  <a:txBody>
                    <a:bodyPr/>
                    <a:lstStyle/>
                    <a:p>
                      <a:pPr marL="0" marR="0" lvl="0" indent="0" algn="l" defTabSz="914400" rtl="0" eaLnBrk="1" fontAlgn="base" latinLnBrk="0" hangingPunct="1">
                        <a:lnSpc>
                          <a:spcPct val="150000"/>
                        </a:lnSpc>
                        <a:spcBef>
                          <a:spcPct val="20000"/>
                        </a:spcBef>
                        <a:spcAft>
                          <a:spcPct val="0"/>
                        </a:spcAft>
                        <a:buClr>
                          <a:schemeClr val="tx2"/>
                        </a:buClr>
                        <a:buSzPct val="115000"/>
                        <a:buFont typeface="Wingdings" pitchFamily="2" charset="2"/>
                        <a:buNone/>
                        <a:tabLst/>
                        <a:defRPr/>
                      </a:pPr>
                      <a:r>
                        <a:rPr lang="en-US" altLang="zh-CN" sz="2400" dirty="0">
                          <a:latin typeface="华文楷体" pitchFamily="2" charset="-122"/>
                          <a:ea typeface="华文楷体" pitchFamily="2" charset="-122"/>
                        </a:rPr>
                        <a:t>5 </a:t>
                      </a:r>
                      <a:r>
                        <a:rPr lang="zh-CN" altLang="en-US" sz="2400" kern="1200" noProof="0" dirty="0">
                          <a:solidFill>
                            <a:schemeClr val="dk1"/>
                          </a:solidFill>
                          <a:latin typeface="华文楷体" pitchFamily="2" charset="-122"/>
                          <a:ea typeface="华文楷体" pitchFamily="2" charset="-122"/>
                          <a:cs typeface="+mn-cs"/>
                        </a:rPr>
                        <a:t>另一方面</a:t>
                      </a: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4"/>
                  </a:ext>
                </a:extLst>
              </a:tr>
              <a:tr h="600430">
                <a:tc>
                  <a:txBody>
                    <a:bodyPr/>
                    <a:lstStyle/>
                    <a:p>
                      <a:pPr marL="0" marR="0" lvl="0" indent="0" algn="l" defTabSz="914400" rtl="0" eaLnBrk="1" fontAlgn="base" latinLnBrk="0" hangingPunct="1">
                        <a:lnSpc>
                          <a:spcPct val="150000"/>
                        </a:lnSpc>
                        <a:spcBef>
                          <a:spcPct val="20000"/>
                        </a:spcBef>
                        <a:spcAft>
                          <a:spcPct val="0"/>
                        </a:spcAft>
                        <a:buClr>
                          <a:schemeClr val="tx2"/>
                        </a:buClr>
                        <a:buSzPct val="115000"/>
                        <a:buFont typeface="Wingdings" pitchFamily="2" charset="2"/>
                        <a:buNone/>
                        <a:tabLst/>
                        <a:defRPr/>
                      </a:pPr>
                      <a:r>
                        <a:rPr lang="en-US" altLang="zh-CN" sz="2400" dirty="0">
                          <a:latin typeface="华文楷体" pitchFamily="2" charset="-122"/>
                          <a:ea typeface="华文楷体" pitchFamily="2" charset="-122"/>
                        </a:rPr>
                        <a:t>6 </a:t>
                      </a:r>
                      <a:r>
                        <a:rPr lang="zh-CN" altLang="en-US" sz="2400" kern="1200" noProof="0" dirty="0">
                          <a:solidFill>
                            <a:schemeClr val="dk1"/>
                          </a:solidFill>
                          <a:latin typeface="华文楷体" pitchFamily="2" charset="-122"/>
                          <a:ea typeface="华文楷体" pitchFamily="2" charset="-122"/>
                          <a:cs typeface="+mn-cs"/>
                        </a:rPr>
                        <a:t>处境危险</a:t>
                      </a: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5"/>
                  </a:ext>
                </a:extLst>
              </a:tr>
              <a:tr h="629026">
                <a:tc>
                  <a:txBody>
                    <a:bodyPr/>
                    <a:lstStyle/>
                    <a:p>
                      <a:r>
                        <a:rPr lang="en-US" altLang="zh-CN" sz="2400" dirty="0">
                          <a:latin typeface="华文楷体" pitchFamily="2" charset="-122"/>
                          <a:ea typeface="华文楷体" pitchFamily="2" charset="-122"/>
                        </a:rPr>
                        <a:t>7 </a:t>
                      </a:r>
                      <a:r>
                        <a:rPr lang="zh-CN" altLang="en-US" sz="2400" kern="1200" noProof="0" dirty="0">
                          <a:solidFill>
                            <a:schemeClr val="dk1"/>
                          </a:solidFill>
                          <a:latin typeface="华文楷体" pitchFamily="2" charset="-122"/>
                          <a:ea typeface="华文楷体" pitchFamily="2" charset="-122"/>
                          <a:cs typeface="+mn-cs"/>
                        </a:rPr>
                        <a:t>换言之；换句话说</a:t>
                      </a: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6"/>
                  </a:ext>
                </a:extLst>
              </a:tr>
              <a:tr h="600430">
                <a:tc>
                  <a:txBody>
                    <a:bodyPr/>
                    <a:lstStyle/>
                    <a:p>
                      <a:pPr marL="0" marR="0" lvl="0" indent="0" algn="l" defTabSz="914400" rtl="0" eaLnBrk="1" fontAlgn="base" latinLnBrk="0" hangingPunct="1">
                        <a:lnSpc>
                          <a:spcPct val="150000"/>
                        </a:lnSpc>
                        <a:spcBef>
                          <a:spcPct val="20000"/>
                        </a:spcBef>
                        <a:spcAft>
                          <a:spcPct val="0"/>
                        </a:spcAft>
                        <a:buClr>
                          <a:schemeClr val="tx2"/>
                        </a:buClr>
                        <a:buSzPct val="115000"/>
                        <a:buFont typeface="Wingdings" pitchFamily="2" charset="2"/>
                        <a:buNone/>
                        <a:tabLst/>
                      </a:pPr>
                      <a:r>
                        <a:rPr lang="en-US" altLang="zh-CN" sz="2400" dirty="0">
                          <a:latin typeface="华文楷体" pitchFamily="2" charset="-122"/>
                          <a:ea typeface="华文楷体" pitchFamily="2" charset="-122"/>
                        </a:rPr>
                        <a:t>8 </a:t>
                      </a:r>
                      <a:r>
                        <a:rPr lang="zh-CN" altLang="en-US" sz="2400" kern="1200" noProof="0" dirty="0">
                          <a:solidFill>
                            <a:schemeClr val="dk1"/>
                          </a:solidFill>
                          <a:latin typeface="华文楷体" pitchFamily="2" charset="-122"/>
                          <a:ea typeface="华文楷体" pitchFamily="2" charset="-122"/>
                          <a:cs typeface="+mn-cs"/>
                        </a:rPr>
                        <a:t>紧张的打工日程</a:t>
                      </a:r>
                    </a:p>
                  </a:txBody>
                  <a:tcPr anchor="ctr"/>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7"/>
                  </a:ext>
                </a:extLst>
              </a:tr>
            </a:tbl>
          </a:graphicData>
        </a:graphic>
      </p:graphicFrame>
      <p:sp>
        <p:nvSpPr>
          <p:cNvPr id="6" name="TextBox 5"/>
          <p:cNvSpPr txBox="1"/>
          <p:nvPr/>
        </p:nvSpPr>
        <p:spPr>
          <a:xfrm>
            <a:off x="3428992" y="1571612"/>
            <a:ext cx="5365830" cy="461665"/>
          </a:xfrm>
          <a:prstGeom prst="rect">
            <a:avLst/>
          </a:prstGeom>
          <a:noFill/>
        </p:spPr>
        <p:txBody>
          <a:bodyPr wrap="square" rtlCol="0">
            <a:spAutoFit/>
          </a:bodyPr>
          <a:lstStyle/>
          <a:p>
            <a:r>
              <a:rPr lang="en-US" altLang="zh-CN" sz="2400" dirty="0">
                <a:latin typeface="Helvetica" pitchFamily="34" charset="0"/>
                <a:ea typeface="Cambria Math" pitchFamily="18" charset="0"/>
                <a:cs typeface="Arial" pitchFamily="34" charset="0"/>
              </a:rPr>
              <a:t>school</a:t>
            </a:r>
            <a:r>
              <a:rPr lang="en-US" altLang="zh-CN" sz="2400" dirty="0"/>
              <a:t> </a:t>
            </a:r>
            <a:r>
              <a:rPr lang="en-US" altLang="zh-CN" sz="2400" dirty="0">
                <a:latin typeface="Helvetica" pitchFamily="34" charset="0"/>
                <a:ea typeface="Cambria Math" pitchFamily="18" charset="0"/>
                <a:cs typeface="Arial" pitchFamily="34" charset="0"/>
              </a:rPr>
              <a:t>performance and engagement</a:t>
            </a:r>
            <a:endParaRPr lang="zh-CN" altLang="en-US" sz="2400" dirty="0">
              <a:latin typeface="Helvetica" pitchFamily="34" charset="0"/>
              <a:ea typeface="Cambria Math" pitchFamily="18" charset="0"/>
              <a:cs typeface="Arial" pitchFamily="34" charset="0"/>
            </a:endParaRPr>
          </a:p>
        </p:txBody>
      </p:sp>
      <p:sp>
        <p:nvSpPr>
          <p:cNvPr id="7" name="TextBox 6"/>
          <p:cNvSpPr txBox="1"/>
          <p:nvPr/>
        </p:nvSpPr>
        <p:spPr>
          <a:xfrm>
            <a:off x="3428992" y="2133803"/>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are not comparable to </a:t>
            </a:r>
            <a:endParaRPr lang="zh-CN" altLang="en-US" sz="2400" dirty="0">
              <a:latin typeface="Helvetica" pitchFamily="34" charset="0"/>
              <a:ea typeface="Cambria Math" pitchFamily="18" charset="0"/>
              <a:cs typeface="Arial" pitchFamily="34" charset="0"/>
            </a:endParaRPr>
          </a:p>
        </p:txBody>
      </p:sp>
      <p:sp>
        <p:nvSpPr>
          <p:cNvPr id="8" name="TextBox 7"/>
          <p:cNvSpPr txBox="1"/>
          <p:nvPr/>
        </p:nvSpPr>
        <p:spPr>
          <a:xfrm>
            <a:off x="3428992" y="2764970"/>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cut class </a:t>
            </a:r>
          </a:p>
        </p:txBody>
      </p:sp>
      <p:sp>
        <p:nvSpPr>
          <p:cNvPr id="9" name="TextBox 8"/>
          <p:cNvSpPr txBox="1"/>
          <p:nvPr/>
        </p:nvSpPr>
        <p:spPr>
          <a:xfrm>
            <a:off x="3428992" y="3357562"/>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educational aspirations</a:t>
            </a:r>
          </a:p>
        </p:txBody>
      </p:sp>
      <p:sp>
        <p:nvSpPr>
          <p:cNvPr id="10" name="TextBox 9"/>
          <p:cNvSpPr txBox="1"/>
          <p:nvPr/>
        </p:nvSpPr>
        <p:spPr>
          <a:xfrm>
            <a:off x="3428992" y="4143380"/>
            <a:ext cx="4824536" cy="328551"/>
          </a:xfrm>
          <a:prstGeom prst="rect">
            <a:avLst/>
          </a:prstGeom>
          <a:noFill/>
        </p:spPr>
        <p:txBody>
          <a:bodyPr wrap="square" rtlCol="0">
            <a:spAutoFit/>
          </a:bodyPr>
          <a:lstStyle/>
          <a:p>
            <a:pPr indent="-185738">
              <a:lnSpc>
                <a:spcPct val="60000"/>
              </a:lnSpc>
              <a:spcBef>
                <a:spcPct val="50000"/>
              </a:spcBef>
              <a:defRPr/>
            </a:pPr>
            <a:r>
              <a:rPr lang="en-US" altLang="zh-CN" sz="2400" dirty="0">
                <a:latin typeface="Helvetica" pitchFamily="34" charset="0"/>
                <a:ea typeface="Cambria Math" pitchFamily="18" charset="0"/>
                <a:cs typeface="Arial" pitchFamily="34" charset="0"/>
              </a:rPr>
              <a:t>on the other hand</a:t>
            </a:r>
          </a:p>
        </p:txBody>
      </p:sp>
      <p:sp>
        <p:nvSpPr>
          <p:cNvPr id="12" name="TextBox 11"/>
          <p:cNvSpPr txBox="1"/>
          <p:nvPr/>
        </p:nvSpPr>
        <p:spPr>
          <a:xfrm>
            <a:off x="3428992" y="4743523"/>
            <a:ext cx="4824536" cy="328551"/>
          </a:xfrm>
          <a:prstGeom prst="rect">
            <a:avLst/>
          </a:prstGeom>
          <a:noFill/>
        </p:spPr>
        <p:txBody>
          <a:bodyPr wrap="square" rtlCol="0">
            <a:spAutoFit/>
          </a:bodyPr>
          <a:lstStyle/>
          <a:p>
            <a:pPr indent="-185738">
              <a:lnSpc>
                <a:spcPct val="60000"/>
              </a:lnSpc>
              <a:spcBef>
                <a:spcPct val="50000"/>
              </a:spcBef>
              <a:defRPr/>
            </a:pPr>
            <a:r>
              <a:rPr lang="en-US" altLang="zh-CN" sz="2400" dirty="0">
                <a:latin typeface="Helvetica" pitchFamily="34" charset="0"/>
                <a:ea typeface="Cambria Math" pitchFamily="18" charset="0"/>
                <a:cs typeface="Arial" pitchFamily="34" charset="0"/>
              </a:rPr>
              <a:t>at risk (of)</a:t>
            </a:r>
          </a:p>
        </p:txBody>
      </p:sp>
      <p:sp>
        <p:nvSpPr>
          <p:cNvPr id="13" name="TextBox 12"/>
          <p:cNvSpPr txBox="1"/>
          <p:nvPr/>
        </p:nvSpPr>
        <p:spPr>
          <a:xfrm>
            <a:off x="3428992" y="5386465"/>
            <a:ext cx="4824536" cy="328551"/>
          </a:xfrm>
          <a:prstGeom prst="rect">
            <a:avLst/>
          </a:prstGeom>
          <a:noFill/>
        </p:spPr>
        <p:txBody>
          <a:bodyPr wrap="square" rtlCol="0">
            <a:spAutoFit/>
          </a:bodyPr>
          <a:lstStyle/>
          <a:p>
            <a:pPr indent="-185738">
              <a:lnSpc>
                <a:spcPct val="60000"/>
              </a:lnSpc>
              <a:spcBef>
                <a:spcPct val="50000"/>
              </a:spcBef>
              <a:defRPr/>
            </a:pPr>
            <a:r>
              <a:rPr lang="en-US" altLang="zh-CN" sz="2400" dirty="0">
                <a:latin typeface="Helvetica" pitchFamily="34" charset="0"/>
                <a:ea typeface="Cambria Math" pitchFamily="18" charset="0"/>
                <a:cs typeface="Arial" pitchFamily="34" charset="0"/>
              </a:rPr>
              <a:t>in other words </a:t>
            </a:r>
          </a:p>
        </p:txBody>
      </p:sp>
      <p:sp>
        <p:nvSpPr>
          <p:cNvPr id="14" name="TextBox 13"/>
          <p:cNvSpPr txBox="1"/>
          <p:nvPr/>
        </p:nvSpPr>
        <p:spPr>
          <a:xfrm>
            <a:off x="3428992" y="6029407"/>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pPr>
              <a:defRPr/>
            </a:pPr>
            <a:r>
              <a:rPr lang="en-US" altLang="zh-CN" sz="2400" dirty="0"/>
              <a:t>demanding work schedule </a:t>
            </a:r>
          </a:p>
        </p:txBody>
      </p:sp>
      <p:grpSp>
        <p:nvGrpSpPr>
          <p:cNvPr id="16" name="组合 15"/>
          <p:cNvGrpSpPr/>
          <p:nvPr/>
        </p:nvGrpSpPr>
        <p:grpSpPr>
          <a:xfrm>
            <a:off x="-32" y="-142878"/>
            <a:ext cx="4857784" cy="1285862"/>
            <a:chOff x="-32" y="-142878"/>
            <a:chExt cx="4857784" cy="1285862"/>
          </a:xfrm>
        </p:grpSpPr>
        <p:pic>
          <p:nvPicPr>
            <p:cNvPr id="18" name="Picture 3"/>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rot="10800000">
              <a:off x="0" y="-142878"/>
              <a:ext cx="4857752" cy="12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2" y="169111"/>
              <a:ext cx="4357718" cy="769441"/>
            </a:xfrm>
            <a:prstGeom prst="rect">
              <a:avLst/>
            </a:prstGeom>
            <a:noFill/>
          </p:spPr>
          <p:txBody>
            <a:bodyPr wrap="square" rtlCol="0">
              <a:spAutoFit/>
            </a:bodyPr>
            <a:lstStyle/>
            <a:p>
              <a:pPr algn="ctr"/>
              <a:r>
                <a:rPr lang="en-US" altLang="zh-CN" sz="2200" b="1" dirty="0">
                  <a:solidFill>
                    <a:schemeClr val="bg1"/>
                  </a:solidFill>
                  <a:effectLst>
                    <a:outerShdw blurRad="38100" dist="38100" dir="2700000" algn="tl">
                      <a:srgbClr val="000000">
                        <a:alpha val="43137"/>
                      </a:srgbClr>
                    </a:outerShdw>
                  </a:effectLst>
                  <a:latin typeface="Comic Sans MS" pitchFamily="66" charset="0"/>
                </a:rPr>
                <a:t>Revision of the useful expressions</a:t>
              </a:r>
            </a:p>
          </p:txBody>
        </p:sp>
      </p:grpSp>
      <p:sp>
        <p:nvSpPr>
          <p:cNvPr id="20" name="TextBox 19"/>
          <p:cNvSpPr txBox="1"/>
          <p:nvPr/>
        </p:nvSpPr>
        <p:spPr>
          <a:xfrm>
            <a:off x="5072066" y="311987"/>
            <a:ext cx="5643602" cy="830997"/>
          </a:xfrm>
          <a:prstGeom prst="rect">
            <a:avLst/>
          </a:prstGeom>
          <a:noFill/>
        </p:spPr>
        <p:txBody>
          <a:bodyPr wrap="square" rtlCol="0">
            <a:spAutoFit/>
          </a:bodyPr>
          <a:lstStyle/>
          <a:p>
            <a:r>
              <a:rPr lang="en-US" altLang="zh-CN" sz="2400" b="1" dirty="0">
                <a:solidFill>
                  <a:srgbClr val="0070C0"/>
                </a:solidFill>
                <a:latin typeface="Helvetica"/>
              </a:rPr>
              <a:t>Language Points </a:t>
            </a:r>
          </a:p>
          <a:p>
            <a:r>
              <a:rPr lang="en-US" altLang="zh-CN" sz="2400" b="1" dirty="0">
                <a:solidFill>
                  <a:srgbClr val="0070C0"/>
                </a:solidFill>
                <a:latin typeface="Helvetica"/>
              </a:rPr>
              <a:t>— Useful Expressions</a:t>
            </a:r>
            <a:endParaRPr lang="zh-CN" altLang="en-US" sz="2400" b="1" dirty="0">
              <a:solidFill>
                <a:srgbClr val="0070C0"/>
              </a:solidFill>
              <a:latin typeface="Helvetica"/>
            </a:endParaRPr>
          </a:p>
        </p:txBody>
      </p:sp>
    </p:spTree>
    <p:extLst>
      <p:ext uri="{BB962C8B-B14F-4D97-AF65-F5344CB8AC3E}">
        <p14:creationId xmlns:p14="http://schemas.microsoft.com/office/powerpoint/2010/main" val="123001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183619086"/>
              </p:ext>
            </p:extLst>
          </p:nvPr>
        </p:nvGraphicFramePr>
        <p:xfrm>
          <a:off x="500034" y="1739940"/>
          <a:ext cx="8001056" cy="4044881"/>
        </p:xfrm>
        <a:graphic>
          <a:graphicData uri="http://schemas.openxmlformats.org/drawingml/2006/table">
            <a:tbl>
              <a:tblPr firstRow="1" bandRow="1">
                <a:tableStyleId>{22838BEF-8BB2-4498-84A7-C5851F593DF1}</a:tableStyleId>
              </a:tblPr>
              <a:tblGrid>
                <a:gridCol w="3241807">
                  <a:extLst>
                    <a:ext uri="{9D8B030D-6E8A-4147-A177-3AD203B41FA5}">
                      <a16:colId xmlns:a16="http://schemas.microsoft.com/office/drawing/2014/main" val="20000"/>
                    </a:ext>
                  </a:extLst>
                </a:gridCol>
                <a:gridCol w="4759249">
                  <a:extLst>
                    <a:ext uri="{9D8B030D-6E8A-4147-A177-3AD203B41FA5}">
                      <a16:colId xmlns:a16="http://schemas.microsoft.com/office/drawing/2014/main" val="20001"/>
                    </a:ext>
                  </a:extLst>
                </a:gridCol>
              </a:tblGrid>
              <a:tr h="546052">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400" kern="1200" dirty="0">
                          <a:solidFill>
                            <a:schemeClr val="dk1"/>
                          </a:solidFill>
                          <a:latin typeface="华文楷体" pitchFamily="2" charset="-122"/>
                          <a:ea typeface="华文楷体" pitchFamily="2" charset="-122"/>
                          <a:cs typeface="+mn-cs"/>
                        </a:rPr>
                        <a:t> </a:t>
                      </a:r>
                      <a:r>
                        <a:rPr lang="en-US" altLang="zh-CN" sz="2400" b="0" kern="1200" dirty="0">
                          <a:solidFill>
                            <a:schemeClr val="dk1"/>
                          </a:solidFill>
                          <a:latin typeface="华文楷体" pitchFamily="2" charset="-122"/>
                          <a:ea typeface="华文楷体" pitchFamily="2" charset="-122"/>
                          <a:cs typeface="+mn-cs"/>
                        </a:rPr>
                        <a:t>9</a:t>
                      </a:r>
                      <a:r>
                        <a:rPr lang="en-US" altLang="zh-CN" sz="2400" b="0" kern="1200" baseline="0" dirty="0">
                          <a:solidFill>
                            <a:schemeClr val="dk1"/>
                          </a:solidFill>
                          <a:latin typeface="华文楷体" pitchFamily="2" charset="-122"/>
                          <a:ea typeface="华文楷体" pitchFamily="2" charset="-122"/>
                          <a:cs typeface="+mn-cs"/>
                        </a:rPr>
                        <a:t> </a:t>
                      </a:r>
                      <a:r>
                        <a:rPr lang="zh-CN" altLang="en-US" sz="2400" b="0" kern="1200" dirty="0">
                          <a:solidFill>
                            <a:schemeClr val="dk1"/>
                          </a:solidFill>
                          <a:latin typeface="华文楷体" pitchFamily="2" charset="-122"/>
                          <a:ea typeface="华文楷体" pitchFamily="2" charset="-122"/>
                          <a:cs typeface="+mn-cs"/>
                        </a:rPr>
                        <a:t>草草行事；偷工减料</a:t>
                      </a:r>
                    </a:p>
                  </a:txBody>
                  <a:tcPr marL="0" marR="0" marT="0" marB="0" horzOverflow="overflow"/>
                </a:tc>
                <a:tc>
                  <a:txBody>
                    <a:bodyPr/>
                    <a:lstStyle/>
                    <a:p>
                      <a:endParaRPr lang="zh-CN" altLang="en-US" sz="2400" b="0" dirty="0">
                        <a:latin typeface="华文楷体" pitchFamily="2" charset="-122"/>
                        <a:ea typeface="华文楷体" pitchFamily="2" charset="-122"/>
                      </a:endParaRPr>
                    </a:p>
                  </a:txBody>
                  <a:tcPr anchor="ctr"/>
                </a:tc>
                <a:extLst>
                  <a:ext uri="{0D108BD9-81ED-4DB2-BD59-A6C34878D82A}">
                    <a16:rowId xmlns:a16="http://schemas.microsoft.com/office/drawing/2014/main" val="10000"/>
                  </a:ext>
                </a:extLst>
              </a:tr>
              <a:tr h="474614">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400" kern="1200" dirty="0">
                          <a:solidFill>
                            <a:schemeClr val="dk1"/>
                          </a:solidFill>
                          <a:latin typeface="华文楷体" pitchFamily="2" charset="-122"/>
                          <a:ea typeface="华文楷体" pitchFamily="2" charset="-122"/>
                          <a:cs typeface="+mn-cs"/>
                        </a:rPr>
                        <a:t> </a:t>
                      </a:r>
                      <a:r>
                        <a:rPr lang="en-US" altLang="zh-CN" sz="2400" kern="1200" dirty="0">
                          <a:solidFill>
                            <a:schemeClr val="dk1"/>
                          </a:solidFill>
                          <a:latin typeface="华文楷体" pitchFamily="2" charset="-122"/>
                          <a:ea typeface="华文楷体" pitchFamily="2" charset="-122"/>
                          <a:cs typeface="+mn-cs"/>
                        </a:rPr>
                        <a:t>10</a:t>
                      </a:r>
                      <a:r>
                        <a:rPr lang="en-US" altLang="zh-CN" sz="2400" kern="1200" baseline="0" dirty="0">
                          <a:solidFill>
                            <a:schemeClr val="dk1"/>
                          </a:solidFill>
                          <a:latin typeface="华文楷体" pitchFamily="2" charset="-122"/>
                          <a:ea typeface="华文楷体" pitchFamily="2" charset="-122"/>
                          <a:cs typeface="+mn-cs"/>
                        </a:rPr>
                        <a:t> </a:t>
                      </a:r>
                      <a:r>
                        <a:rPr lang="zh-CN" altLang="en-US" sz="2400" b="0" kern="1200" dirty="0">
                          <a:solidFill>
                            <a:schemeClr val="dk1"/>
                          </a:solidFill>
                          <a:latin typeface="华文楷体" pitchFamily="2" charset="-122"/>
                          <a:ea typeface="华文楷体" pitchFamily="2" charset="-122"/>
                          <a:cs typeface="+mn-cs"/>
                        </a:rPr>
                        <a:t>逐渐减少</a:t>
                      </a:r>
                    </a:p>
                  </a:txBody>
                  <a:tcPr marL="0" marR="0" marT="0" marB="0" horzOverflow="overflow"/>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1"/>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400" kern="1200" dirty="0">
                          <a:solidFill>
                            <a:schemeClr val="dk1"/>
                          </a:solidFill>
                          <a:latin typeface="华文楷体" pitchFamily="2" charset="-122"/>
                          <a:ea typeface="华文楷体" pitchFamily="2" charset="-122"/>
                          <a:cs typeface="+mn-cs"/>
                        </a:rPr>
                        <a:t> </a:t>
                      </a:r>
                      <a:r>
                        <a:rPr lang="en-US" altLang="zh-CN" sz="2400" kern="1200" dirty="0">
                          <a:solidFill>
                            <a:schemeClr val="dk1"/>
                          </a:solidFill>
                          <a:latin typeface="华文楷体" pitchFamily="2" charset="-122"/>
                          <a:ea typeface="华文楷体" pitchFamily="2" charset="-122"/>
                          <a:cs typeface="+mn-cs"/>
                        </a:rPr>
                        <a:t>11 </a:t>
                      </a:r>
                      <a:r>
                        <a:rPr lang="zh-CN" altLang="en-US" sz="2400" b="0" kern="1200" dirty="0">
                          <a:solidFill>
                            <a:schemeClr val="dk1"/>
                          </a:solidFill>
                          <a:latin typeface="华文楷体" pitchFamily="2" charset="-122"/>
                          <a:ea typeface="华文楷体" pitchFamily="2" charset="-122"/>
                          <a:cs typeface="+mn-cs"/>
                        </a:rPr>
                        <a:t>挑灯夜战；开夜车</a:t>
                      </a:r>
                    </a:p>
                  </a:txBody>
                  <a:tcPr marL="0" marR="0" marT="0" marB="0" horzOverflow="overflow"/>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2"/>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400" kern="1200" dirty="0">
                          <a:solidFill>
                            <a:schemeClr val="dk1"/>
                          </a:solidFill>
                          <a:latin typeface="华文楷体" pitchFamily="2" charset="-122"/>
                          <a:ea typeface="华文楷体" pitchFamily="2" charset="-122"/>
                          <a:cs typeface="+mn-cs"/>
                        </a:rPr>
                        <a:t> </a:t>
                      </a:r>
                      <a:r>
                        <a:rPr lang="en-US" altLang="zh-CN" sz="2400" kern="1200" dirty="0">
                          <a:solidFill>
                            <a:schemeClr val="dk1"/>
                          </a:solidFill>
                          <a:latin typeface="华文楷体" pitchFamily="2" charset="-122"/>
                          <a:ea typeface="华文楷体" pitchFamily="2" charset="-122"/>
                          <a:cs typeface="+mn-cs"/>
                        </a:rPr>
                        <a:t>12 </a:t>
                      </a:r>
                      <a:r>
                        <a:rPr lang="en-US" altLang="zh-CN" sz="2400" b="0" kern="1200" dirty="0">
                          <a:solidFill>
                            <a:schemeClr val="dk1"/>
                          </a:solidFill>
                          <a:latin typeface="华文楷体" pitchFamily="2" charset="-122"/>
                          <a:ea typeface="华文楷体" pitchFamily="2" charset="-122"/>
                          <a:cs typeface="+mn-cs"/>
                        </a:rPr>
                        <a:t>…</a:t>
                      </a:r>
                      <a:r>
                        <a:rPr lang="zh-CN" altLang="en-US" sz="2400" b="0" kern="1200" dirty="0">
                          <a:solidFill>
                            <a:schemeClr val="dk1"/>
                          </a:solidFill>
                          <a:latin typeface="华文楷体" pitchFamily="2" charset="-122"/>
                          <a:ea typeface="华文楷体" pitchFamily="2" charset="-122"/>
                          <a:cs typeface="+mn-cs"/>
                        </a:rPr>
                        <a:t>的特点</a:t>
                      </a:r>
                    </a:p>
                  </a:txBody>
                  <a:tcPr marL="0" marR="0" marT="0" marB="0" horzOverflow="overflow"/>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3"/>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400" kern="1200" dirty="0">
                          <a:solidFill>
                            <a:schemeClr val="dk1"/>
                          </a:solidFill>
                          <a:latin typeface="华文楷体" pitchFamily="2" charset="-122"/>
                          <a:ea typeface="华文楷体" pitchFamily="2" charset="-122"/>
                          <a:cs typeface="+mn-cs"/>
                        </a:rPr>
                        <a:t> </a:t>
                      </a:r>
                      <a:r>
                        <a:rPr lang="en-US" altLang="zh-CN" sz="2400" kern="1200" dirty="0">
                          <a:solidFill>
                            <a:schemeClr val="dk1"/>
                          </a:solidFill>
                          <a:latin typeface="华文楷体" pitchFamily="2" charset="-122"/>
                          <a:ea typeface="华文楷体" pitchFamily="2" charset="-122"/>
                          <a:cs typeface="+mn-cs"/>
                        </a:rPr>
                        <a:t>13 </a:t>
                      </a:r>
                      <a:r>
                        <a:rPr lang="zh-CN" altLang="en-US" sz="2400" b="0" kern="1200" dirty="0">
                          <a:solidFill>
                            <a:schemeClr val="dk1"/>
                          </a:solidFill>
                          <a:latin typeface="华文楷体" pitchFamily="2" charset="-122"/>
                          <a:ea typeface="华文楷体" pitchFamily="2" charset="-122"/>
                          <a:cs typeface="+mn-cs"/>
                        </a:rPr>
                        <a:t>娱乐和消遣</a:t>
                      </a:r>
                    </a:p>
                  </a:txBody>
                  <a:tcPr marL="0" marR="0" marT="0" marB="0" horzOverflow="overflow"/>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4"/>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400" kern="1200" dirty="0">
                          <a:solidFill>
                            <a:schemeClr val="dk1"/>
                          </a:solidFill>
                          <a:latin typeface="华文楷体" pitchFamily="2" charset="-122"/>
                          <a:ea typeface="华文楷体" pitchFamily="2" charset="-122"/>
                          <a:cs typeface="+mn-cs"/>
                        </a:rPr>
                        <a:t> </a:t>
                      </a:r>
                      <a:r>
                        <a:rPr lang="en-US" altLang="zh-CN" sz="2400" kern="1200" dirty="0">
                          <a:solidFill>
                            <a:schemeClr val="dk1"/>
                          </a:solidFill>
                          <a:latin typeface="华文楷体" pitchFamily="2" charset="-122"/>
                          <a:ea typeface="华文楷体" pitchFamily="2" charset="-122"/>
                          <a:cs typeface="+mn-cs"/>
                        </a:rPr>
                        <a:t>14 </a:t>
                      </a:r>
                      <a:r>
                        <a:rPr lang="zh-CN" altLang="en-US" sz="2400" b="0" kern="1200" dirty="0">
                          <a:solidFill>
                            <a:schemeClr val="dk1"/>
                          </a:solidFill>
                          <a:latin typeface="华文楷体" pitchFamily="2" charset="-122"/>
                          <a:ea typeface="华文楷体" pitchFamily="2" charset="-122"/>
                          <a:cs typeface="+mn-cs"/>
                        </a:rPr>
                        <a:t>相应地；依次地</a:t>
                      </a:r>
                    </a:p>
                  </a:txBody>
                  <a:tcPr marL="0" marR="0" marT="0" marB="0" horzOverflow="overflow"/>
                </a:tc>
                <a:tc>
                  <a:txBody>
                    <a:bodyPr/>
                    <a:lstStyle/>
                    <a:p>
                      <a:endParaRPr lang="zh-CN" altLang="en-US" sz="2400" kern="1200" dirty="0">
                        <a:solidFill>
                          <a:schemeClr val="tx1"/>
                        </a:solidFill>
                        <a:latin typeface="Helvetica" pitchFamily="34" charset="0"/>
                        <a:ea typeface="Cambria Math" pitchFamily="18" charset="0"/>
                        <a:cs typeface="Arial" pitchFamily="34" charset="0"/>
                      </a:endParaRPr>
                    </a:p>
                  </a:txBody>
                  <a:tcPr anchor="ctr"/>
                </a:tc>
                <a:extLst>
                  <a:ext uri="{0D108BD9-81ED-4DB2-BD59-A6C34878D82A}">
                    <a16:rowId xmlns:a16="http://schemas.microsoft.com/office/drawing/2014/main" val="10005"/>
                  </a:ext>
                </a:extLst>
              </a:tr>
              <a:tr h="532050">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400" kern="1200" dirty="0">
                          <a:solidFill>
                            <a:schemeClr val="dk1"/>
                          </a:solidFill>
                          <a:latin typeface="华文楷体" pitchFamily="2" charset="-122"/>
                          <a:ea typeface="华文楷体" pitchFamily="2" charset="-122"/>
                          <a:cs typeface="+mn-cs"/>
                        </a:rPr>
                        <a:t> </a:t>
                      </a:r>
                      <a:r>
                        <a:rPr lang="en-US" altLang="zh-CN" sz="2400" kern="1200" dirty="0">
                          <a:solidFill>
                            <a:schemeClr val="dk1"/>
                          </a:solidFill>
                          <a:latin typeface="华文楷体" pitchFamily="2" charset="-122"/>
                          <a:ea typeface="华文楷体" pitchFamily="2" charset="-122"/>
                          <a:cs typeface="+mn-cs"/>
                        </a:rPr>
                        <a:t>15 </a:t>
                      </a:r>
                      <a:r>
                        <a:rPr lang="zh-CN" altLang="en-US" sz="2400" b="0" kern="1200" dirty="0">
                          <a:solidFill>
                            <a:schemeClr val="dk1"/>
                          </a:solidFill>
                          <a:latin typeface="华文楷体" pitchFamily="2" charset="-122"/>
                          <a:ea typeface="华文楷体" pitchFamily="2" charset="-122"/>
                          <a:cs typeface="+mn-cs"/>
                        </a:rPr>
                        <a:t>促成；造成</a:t>
                      </a:r>
                    </a:p>
                  </a:txBody>
                  <a:tcPr marL="0" marR="0" marT="0" marB="0" horzOverflow="overflow"/>
                </a:tc>
                <a:tc>
                  <a:txBody>
                    <a:bodyPr/>
                    <a:lstStyle/>
                    <a:p>
                      <a:endParaRPr lang="zh-CN" altLang="en-US" sz="2400" dirty="0">
                        <a:latin typeface="华文楷体" pitchFamily="2" charset="-122"/>
                        <a:ea typeface="华文楷体" pitchFamily="2" charset="-122"/>
                      </a:endParaRPr>
                    </a:p>
                  </a:txBody>
                  <a:tcPr anchor="ctr"/>
                </a:tc>
                <a:extLst>
                  <a:ext uri="{0D108BD9-81ED-4DB2-BD59-A6C34878D82A}">
                    <a16:rowId xmlns:a16="http://schemas.microsoft.com/office/drawing/2014/main" val="10006"/>
                  </a:ext>
                </a:extLst>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400" b="0" kern="1200" dirty="0">
                          <a:solidFill>
                            <a:schemeClr val="dk1"/>
                          </a:solidFill>
                          <a:latin typeface="华文楷体" pitchFamily="2" charset="-122"/>
                          <a:ea typeface="华文楷体" pitchFamily="2" charset="-122"/>
                          <a:cs typeface="+mn-cs"/>
                        </a:rPr>
                        <a:t> </a:t>
                      </a:r>
                      <a:r>
                        <a:rPr lang="en-US" altLang="zh-CN" sz="2400" b="0" kern="1200" dirty="0">
                          <a:solidFill>
                            <a:schemeClr val="dk1"/>
                          </a:solidFill>
                          <a:latin typeface="华文楷体" pitchFamily="2" charset="-122"/>
                          <a:ea typeface="华文楷体" pitchFamily="2" charset="-122"/>
                          <a:cs typeface="+mn-cs"/>
                        </a:rPr>
                        <a:t>16 </a:t>
                      </a:r>
                      <a:r>
                        <a:rPr lang="zh-CN" altLang="en-US" sz="2400" b="0" kern="1200" dirty="0">
                          <a:solidFill>
                            <a:schemeClr val="dk1"/>
                          </a:solidFill>
                          <a:latin typeface="华文楷体" pitchFamily="2" charset="-122"/>
                          <a:ea typeface="华文楷体" pitchFamily="2" charset="-122"/>
                          <a:cs typeface="+mn-cs"/>
                        </a:rPr>
                        <a:t>下决心；决意</a:t>
                      </a:r>
                    </a:p>
                  </a:txBody>
                  <a:tcPr marL="0" marR="0" marT="0" marB="0" horzOverflow="overflow"/>
                </a:tc>
                <a:tc>
                  <a:txBody>
                    <a:bodyPr/>
                    <a:lstStyle/>
                    <a:p>
                      <a:endParaRPr lang="zh-CN" altLang="en-US" sz="2400" b="0" kern="1200" dirty="0">
                        <a:solidFill>
                          <a:schemeClr val="dk1"/>
                        </a:solidFill>
                        <a:latin typeface="华文楷体" pitchFamily="2" charset="-122"/>
                        <a:ea typeface="华文楷体" pitchFamily="2" charset="-122"/>
                        <a:cs typeface="+mn-cs"/>
                      </a:endParaRPr>
                    </a:p>
                  </a:txBody>
                  <a:tcPr anchor="ctr"/>
                </a:tc>
                <a:extLst>
                  <a:ext uri="{0D108BD9-81ED-4DB2-BD59-A6C34878D82A}">
                    <a16:rowId xmlns:a16="http://schemas.microsoft.com/office/drawing/2014/main" val="10007"/>
                  </a:ext>
                </a:extLst>
              </a:tr>
            </a:tbl>
          </a:graphicData>
        </a:graphic>
      </p:graphicFrame>
      <p:sp>
        <p:nvSpPr>
          <p:cNvPr id="6" name="TextBox 5"/>
          <p:cNvSpPr txBox="1"/>
          <p:nvPr/>
        </p:nvSpPr>
        <p:spPr>
          <a:xfrm>
            <a:off x="4033744" y="1826586"/>
            <a:ext cx="2936938"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cut corners</a:t>
            </a:r>
          </a:p>
        </p:txBody>
      </p:sp>
      <p:sp>
        <p:nvSpPr>
          <p:cNvPr id="7" name="TextBox 6"/>
          <p:cNvSpPr txBox="1"/>
          <p:nvPr/>
        </p:nvSpPr>
        <p:spPr>
          <a:xfrm>
            <a:off x="4033744" y="2326652"/>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be eroded bit by bit</a:t>
            </a:r>
          </a:p>
        </p:txBody>
      </p:sp>
      <p:sp>
        <p:nvSpPr>
          <p:cNvPr id="8" name="TextBox 7"/>
          <p:cNvSpPr txBox="1"/>
          <p:nvPr/>
        </p:nvSpPr>
        <p:spPr>
          <a:xfrm>
            <a:off x="4033744" y="2824459"/>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burn the midnight oil</a:t>
            </a:r>
          </a:p>
        </p:txBody>
      </p:sp>
      <p:sp>
        <p:nvSpPr>
          <p:cNvPr id="9" name="TextBox 8"/>
          <p:cNvSpPr txBox="1"/>
          <p:nvPr/>
        </p:nvSpPr>
        <p:spPr>
          <a:xfrm>
            <a:off x="4033744" y="5286388"/>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resolve to</a:t>
            </a:r>
          </a:p>
        </p:txBody>
      </p:sp>
      <p:sp>
        <p:nvSpPr>
          <p:cNvPr id="10" name="TextBox 9"/>
          <p:cNvSpPr txBox="1"/>
          <p:nvPr/>
        </p:nvSpPr>
        <p:spPr>
          <a:xfrm>
            <a:off x="4033744" y="3286124"/>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be characteristic of</a:t>
            </a:r>
          </a:p>
        </p:txBody>
      </p:sp>
      <p:sp>
        <p:nvSpPr>
          <p:cNvPr id="11" name="TextBox 10"/>
          <p:cNvSpPr txBox="1"/>
          <p:nvPr/>
        </p:nvSpPr>
        <p:spPr>
          <a:xfrm>
            <a:off x="4033744" y="3786190"/>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entertainment and recreation</a:t>
            </a:r>
          </a:p>
        </p:txBody>
      </p:sp>
      <p:sp>
        <p:nvSpPr>
          <p:cNvPr id="12" name="TextBox 11"/>
          <p:cNvSpPr txBox="1"/>
          <p:nvPr/>
        </p:nvSpPr>
        <p:spPr>
          <a:xfrm>
            <a:off x="4033744" y="4286256"/>
            <a:ext cx="4824536" cy="461665"/>
          </a:xfrm>
          <a:prstGeom prst="rect">
            <a:avLst/>
          </a:prstGeom>
          <a:noFill/>
        </p:spPr>
        <p:txBody>
          <a:bodyPr wrap="square" rtlCol="0">
            <a:spAutoFit/>
          </a:bodyPr>
          <a:lstStyle/>
          <a:p>
            <a:r>
              <a:rPr lang="en-US" altLang="zh-CN" sz="2400" dirty="0">
                <a:latin typeface="Helvetica" pitchFamily="34" charset="0"/>
                <a:ea typeface="Cambria Math" pitchFamily="18" charset="0"/>
                <a:cs typeface="Arial" pitchFamily="34" charset="0"/>
              </a:rPr>
              <a:t>in turn</a:t>
            </a:r>
          </a:p>
        </p:txBody>
      </p:sp>
      <p:sp>
        <p:nvSpPr>
          <p:cNvPr id="13" name="TextBox 12"/>
          <p:cNvSpPr txBox="1"/>
          <p:nvPr/>
        </p:nvSpPr>
        <p:spPr>
          <a:xfrm>
            <a:off x="4033744" y="4824723"/>
            <a:ext cx="4824536" cy="461665"/>
          </a:xfrm>
          <a:prstGeom prst="rect">
            <a:avLst/>
          </a:prstGeom>
          <a:noFill/>
        </p:spPr>
        <p:txBody>
          <a:bodyPr wrap="square" rtlCol="0">
            <a:spAutoFit/>
          </a:bodyPr>
          <a:lstStyle/>
          <a:p>
            <a:pPr>
              <a:defRPr/>
            </a:pPr>
            <a:r>
              <a:rPr lang="en-US" altLang="zh-CN" sz="2400" dirty="0">
                <a:latin typeface="Helvetica" pitchFamily="34" charset="0"/>
                <a:ea typeface="Cambria Math" pitchFamily="18" charset="0"/>
                <a:cs typeface="Arial" pitchFamily="34" charset="0"/>
              </a:rPr>
              <a:t>contribute to</a:t>
            </a:r>
            <a:endParaRPr lang="zh-CN" altLang="en-US" sz="2400" dirty="0">
              <a:latin typeface="Helvetica" pitchFamily="34" charset="0"/>
              <a:ea typeface="Cambria Math" pitchFamily="18" charset="0"/>
              <a:cs typeface="Arial" pitchFamily="34" charset="0"/>
            </a:endParaRPr>
          </a:p>
        </p:txBody>
      </p:sp>
      <p:sp>
        <p:nvSpPr>
          <p:cNvPr id="17" name="TextBox 16"/>
          <p:cNvSpPr txBox="1"/>
          <p:nvPr/>
        </p:nvSpPr>
        <p:spPr>
          <a:xfrm>
            <a:off x="5072066" y="311987"/>
            <a:ext cx="5643602" cy="830997"/>
          </a:xfrm>
          <a:prstGeom prst="rect">
            <a:avLst/>
          </a:prstGeom>
          <a:noFill/>
        </p:spPr>
        <p:txBody>
          <a:bodyPr wrap="square" rtlCol="0">
            <a:spAutoFit/>
          </a:bodyPr>
          <a:lstStyle/>
          <a:p>
            <a:r>
              <a:rPr lang="en-US" altLang="zh-CN" sz="2400" b="1" dirty="0">
                <a:solidFill>
                  <a:srgbClr val="0070C0"/>
                </a:solidFill>
                <a:latin typeface="Helvetica"/>
              </a:rPr>
              <a:t>Language Points </a:t>
            </a:r>
          </a:p>
          <a:p>
            <a:r>
              <a:rPr lang="en-US" altLang="zh-CN" sz="2400" b="1" dirty="0">
                <a:solidFill>
                  <a:srgbClr val="0070C0"/>
                </a:solidFill>
                <a:latin typeface="Helvetica"/>
              </a:rPr>
              <a:t>— Useful Expressions</a:t>
            </a:r>
            <a:endParaRPr lang="zh-CN" altLang="en-US" sz="2400" b="1" dirty="0">
              <a:solidFill>
                <a:srgbClr val="0070C0"/>
              </a:solidFill>
              <a:latin typeface="Helvetica"/>
            </a:endParaRPr>
          </a:p>
        </p:txBody>
      </p:sp>
      <p:grpSp>
        <p:nvGrpSpPr>
          <p:cNvPr id="16" name="组合 15"/>
          <p:cNvGrpSpPr/>
          <p:nvPr/>
        </p:nvGrpSpPr>
        <p:grpSpPr>
          <a:xfrm>
            <a:off x="-32" y="-142878"/>
            <a:ext cx="4857784" cy="1285862"/>
            <a:chOff x="-32" y="-142878"/>
            <a:chExt cx="4857784" cy="1285862"/>
          </a:xfrm>
        </p:grpSpPr>
        <p:pic>
          <p:nvPicPr>
            <p:cNvPr id="18" name="Picture 3"/>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rot="10800000">
              <a:off x="0" y="-142878"/>
              <a:ext cx="4857752" cy="12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2" y="169111"/>
              <a:ext cx="4357718" cy="769441"/>
            </a:xfrm>
            <a:prstGeom prst="rect">
              <a:avLst/>
            </a:prstGeom>
            <a:noFill/>
          </p:spPr>
          <p:txBody>
            <a:bodyPr wrap="square" rtlCol="0">
              <a:spAutoFit/>
            </a:bodyPr>
            <a:lstStyle/>
            <a:p>
              <a:pPr algn="ctr"/>
              <a:r>
                <a:rPr lang="en-US" altLang="zh-CN" sz="2200" b="1" dirty="0">
                  <a:solidFill>
                    <a:schemeClr val="bg1"/>
                  </a:solidFill>
                  <a:effectLst>
                    <a:outerShdw blurRad="38100" dist="38100" dir="2700000" algn="tl">
                      <a:srgbClr val="000000">
                        <a:alpha val="43137"/>
                      </a:srgbClr>
                    </a:outerShdw>
                  </a:effectLst>
                  <a:latin typeface="Comic Sans MS" pitchFamily="66" charset="0"/>
                </a:rPr>
                <a:t>Revision of the useful expressions</a:t>
              </a:r>
            </a:p>
          </p:txBody>
        </p:sp>
      </p:grpSp>
    </p:spTree>
    <p:extLst>
      <p:ext uri="{BB962C8B-B14F-4D97-AF65-F5344CB8AC3E}">
        <p14:creationId xmlns:p14="http://schemas.microsoft.com/office/powerpoint/2010/main" val="51586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491" y="1571612"/>
          <a:ext cx="8679196" cy="4929222"/>
        </p:xfrm>
        <a:graphic>
          <a:graphicData uri="http://schemas.openxmlformats.org/drawingml/2006/table">
            <a:tbl>
              <a:tblPr firstRow="1" bandRow="1">
                <a:tableStyleId>{5C22544A-7EE6-4342-B048-85BDC9FD1C3A}</a:tableStyleId>
              </a:tblPr>
              <a:tblGrid>
                <a:gridCol w="3464253">
                  <a:extLst>
                    <a:ext uri="{9D8B030D-6E8A-4147-A177-3AD203B41FA5}">
                      <a16:colId xmlns:a16="http://schemas.microsoft.com/office/drawing/2014/main" val="20000"/>
                    </a:ext>
                  </a:extLst>
                </a:gridCol>
                <a:gridCol w="5214943">
                  <a:extLst>
                    <a:ext uri="{9D8B030D-6E8A-4147-A177-3AD203B41FA5}">
                      <a16:colId xmlns:a16="http://schemas.microsoft.com/office/drawing/2014/main" val="20001"/>
                    </a:ext>
                  </a:extLst>
                </a:gridCol>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effectLst>
                            <a:outerShdw blurRad="38100" dist="38100" dir="2700000" algn="tl">
                              <a:srgbClr val="000000">
                                <a:alpha val="43137"/>
                              </a:srgbClr>
                            </a:outerShdw>
                          </a:effectLst>
                        </a:rPr>
                        <a:t>        Functions &amp; Usages</a:t>
                      </a:r>
                      <a:endParaRPr lang="zh-CN" altLang="en-US" sz="2400" dirty="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effectLst>
                            <a:outerShdw blurRad="38100" dist="38100" dir="2700000" algn="tl">
                              <a:srgbClr val="000000">
                                <a:alpha val="43137"/>
                              </a:srgbClr>
                            </a:outerShdw>
                          </a:effectLst>
                        </a:rPr>
                        <a:t>            Sentence</a:t>
                      </a:r>
                      <a:r>
                        <a:rPr lang="en-US" altLang="zh-CN" sz="2400" baseline="0" dirty="0">
                          <a:effectLst>
                            <a:outerShdw blurRad="38100" dist="38100" dir="2700000" algn="tl">
                              <a:srgbClr val="000000">
                                <a:alpha val="43137"/>
                              </a:srgbClr>
                            </a:outerShdw>
                          </a:effectLst>
                        </a:rPr>
                        <a:t> Patterns</a:t>
                      </a:r>
                      <a:endParaRPr lang="zh-CN" altLang="en-US" sz="2400" dirty="0">
                        <a:solidFill>
                          <a:srgbClr val="FFFF0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1543064">
                <a:tc>
                  <a:txBody>
                    <a:bodyPr/>
                    <a:lstStyle/>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2400" b="1" kern="1200" dirty="0">
                          <a:solidFill>
                            <a:srgbClr val="000000"/>
                          </a:solidFill>
                          <a:latin typeface="华文楷体" pitchFamily="2" charset="-122"/>
                          <a:ea typeface="华文楷体" pitchFamily="2" charset="-122"/>
                          <a:cs typeface="+mn-cs"/>
                        </a:rPr>
                        <a:t>用于表达“在某种证据下，某人做某事所产生的风险”。</a:t>
                      </a:r>
                      <a:endParaRPr kumimoji="1" lang="en-US" altLang="zh-CN" sz="2400" b="1" kern="1200" dirty="0">
                        <a:solidFill>
                          <a:srgbClr val="000000"/>
                        </a:solidFill>
                        <a:latin typeface="华文楷体" pitchFamily="2" charset="-122"/>
                        <a:ea typeface="华文楷体" pitchFamily="2" charset="-122"/>
                        <a:cs typeface="+mn-cs"/>
                      </a:endParaRP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endParaRPr kumimoji="1" lang="zh-CN" altLang="en-US" sz="1400" b="1" kern="1200" dirty="0">
                        <a:solidFill>
                          <a:srgbClr val="000000"/>
                        </a:solidFill>
                        <a:latin typeface="华文楷体" pitchFamily="2" charset="-122"/>
                        <a:ea typeface="华文楷体" pitchFamily="2" charset="-122"/>
                        <a:cs typeface="+mn-cs"/>
                      </a:endParaRP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extLst>
                  <a:ext uri="{0D108BD9-81ED-4DB2-BD59-A6C34878D82A}">
                    <a16:rowId xmlns:a16="http://schemas.microsoft.com/office/drawing/2014/main" val="10001"/>
                  </a:ext>
                </a:extLst>
              </a:tr>
              <a:tr h="741283">
                <a:tc>
                  <a:txBody>
                    <a:bodyPr/>
                    <a:lstStyle/>
                    <a:p>
                      <a:pPr marL="457200" marR="0" indent="-457200" algn="l" defTabSz="914400" rtl="0" eaLnBrk="1" fontAlgn="auto" latinLnBrk="0" hangingPunct="1">
                        <a:lnSpc>
                          <a:spcPct val="100000"/>
                        </a:lnSpc>
                        <a:spcBef>
                          <a:spcPts val="0"/>
                        </a:spcBef>
                        <a:spcAft>
                          <a:spcPts val="0"/>
                        </a:spcAft>
                        <a:buClrTx/>
                        <a:buSzTx/>
                        <a:buFontTx/>
                        <a:buAutoNum type="arabicPeriod" startAt="2"/>
                        <a:tabLst/>
                        <a:defRPr/>
                      </a:pPr>
                      <a:r>
                        <a:rPr kumimoji="1" lang="zh-CN" altLang="en-US" sz="2400" b="1" kern="1200" dirty="0">
                          <a:solidFill>
                            <a:srgbClr val="000000"/>
                          </a:solidFill>
                          <a:latin typeface="华文楷体" pitchFamily="2" charset="-122"/>
                          <a:ea typeface="华文楷体" pitchFamily="2" charset="-122"/>
                        </a:rPr>
                        <a:t>用于表达“</a:t>
                      </a:r>
                      <a:r>
                        <a:rPr kumimoji="1" lang="zh-CN" altLang="en-US" sz="2400" b="1" kern="1200" dirty="0">
                          <a:solidFill>
                            <a:srgbClr val="000000"/>
                          </a:solidFill>
                          <a:latin typeface="华文楷体" pitchFamily="2" charset="-122"/>
                          <a:ea typeface="华文楷体" pitchFamily="2" charset="-122"/>
                          <a:cs typeface="+mn-cs"/>
                        </a:rPr>
                        <a:t>某人做某事产生的相反效果</a:t>
                      </a:r>
                      <a:r>
                        <a:rPr kumimoji="1" lang="zh-CN" altLang="en-US" sz="2400" b="1" kern="1200" dirty="0">
                          <a:solidFill>
                            <a:srgbClr val="000000"/>
                          </a:solidFill>
                          <a:latin typeface="华文楷体" pitchFamily="2" charset="-122"/>
                          <a:ea typeface="华文楷体" pitchFamily="2" charset="-122"/>
                        </a:rPr>
                        <a:t>”。 </a:t>
                      </a:r>
                      <a:endParaRPr kumimoji="1" lang="en-US" altLang="zh-CN" sz="2400" b="1" kern="1200" dirty="0">
                        <a:solidFill>
                          <a:srgbClr val="000000"/>
                        </a:solidFill>
                        <a:latin typeface="华文楷体" pitchFamily="2" charset="-122"/>
                        <a:ea typeface="华文楷体" pitchFamily="2" charset="-122"/>
                      </a:endParaRPr>
                    </a:p>
                    <a:p>
                      <a:pPr marL="457200" marR="0" indent="-457200" algn="l" defTabSz="914400" rtl="0" eaLnBrk="1" fontAlgn="auto" latinLnBrk="0" hangingPunct="1">
                        <a:lnSpc>
                          <a:spcPct val="100000"/>
                        </a:lnSpc>
                        <a:spcBef>
                          <a:spcPts val="0"/>
                        </a:spcBef>
                        <a:spcAft>
                          <a:spcPts val="0"/>
                        </a:spcAft>
                        <a:buClrTx/>
                        <a:buSzTx/>
                        <a:buFontTx/>
                        <a:buAutoNum type="arabicPeriod" startAt="2"/>
                        <a:tabLst/>
                        <a:defRPr/>
                      </a:pPr>
                      <a:endParaRPr kumimoji="1" lang="zh-CN" altLang="en-US" sz="2000" b="1" kern="1200" dirty="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lang="zh-CN" altLang="en-US" dirty="0"/>
                    </a:p>
                  </a:txBody>
                  <a:tcPr/>
                </a:tc>
                <a:extLst>
                  <a:ext uri="{0D108BD9-81ED-4DB2-BD59-A6C34878D82A}">
                    <a16:rowId xmlns:a16="http://schemas.microsoft.com/office/drawing/2014/main" val="10002"/>
                  </a:ext>
                </a:extLst>
              </a:tr>
              <a:tr h="1801198">
                <a:tc>
                  <a:txBody>
                    <a:bodyPr/>
                    <a:lstStyle/>
                    <a:p>
                      <a:pPr marL="457200" marR="0" indent="-457200" algn="l" defTabSz="914400" rtl="0" eaLnBrk="1" fontAlgn="auto" latinLnBrk="0" hangingPunct="1">
                        <a:lnSpc>
                          <a:spcPct val="100000"/>
                        </a:lnSpc>
                        <a:spcBef>
                          <a:spcPts val="0"/>
                        </a:spcBef>
                        <a:spcAft>
                          <a:spcPts val="0"/>
                        </a:spcAft>
                        <a:buClrTx/>
                        <a:buSzTx/>
                        <a:buFontTx/>
                        <a:buAutoNum type="arabicPeriod" startAt="3"/>
                        <a:tabLst/>
                        <a:defRPr/>
                      </a:pPr>
                      <a:r>
                        <a:rPr kumimoji="1" lang="zh-CN" altLang="en-US" sz="2400" b="1" kern="1200" dirty="0">
                          <a:solidFill>
                            <a:srgbClr val="000000"/>
                          </a:solidFill>
                          <a:latin typeface="华文楷体" pitchFamily="2" charset="-122"/>
                          <a:ea typeface="华文楷体" pitchFamily="2" charset="-122"/>
                        </a:rPr>
                        <a:t>用于表达“</a:t>
                      </a:r>
                      <a:r>
                        <a:rPr kumimoji="1" lang="zh-CN" altLang="en-US" sz="2400" b="1" kern="1200" dirty="0">
                          <a:solidFill>
                            <a:srgbClr val="000000"/>
                          </a:solidFill>
                          <a:latin typeface="华文楷体" pitchFamily="2" charset="-122"/>
                          <a:ea typeface="华文楷体" pitchFamily="2" charset="-122"/>
                          <a:cs typeface="+mn-cs"/>
                        </a:rPr>
                        <a:t>某事造成的影响</a:t>
                      </a:r>
                      <a:r>
                        <a:rPr kumimoji="1" lang="zh-CN" altLang="en-US" sz="2400" b="1" kern="1200" dirty="0">
                          <a:solidFill>
                            <a:srgbClr val="000000"/>
                          </a:solidFill>
                          <a:latin typeface="华文楷体" pitchFamily="2" charset="-122"/>
                          <a:ea typeface="华文楷体" pitchFamily="2" charset="-122"/>
                        </a:rPr>
                        <a:t>”。</a:t>
                      </a:r>
                      <a:endParaRPr kumimoji="1" lang="en-US" altLang="zh-CN" sz="2400" b="1" kern="1200" dirty="0">
                        <a:solidFill>
                          <a:srgbClr val="000000"/>
                        </a:solidFill>
                        <a:latin typeface="华文楷体" pitchFamily="2" charset="-122"/>
                        <a:ea typeface="华文楷体" pitchFamily="2" charset="-122"/>
                      </a:endParaRPr>
                    </a:p>
                    <a:p>
                      <a:pPr marL="457200" marR="0" indent="-457200" algn="l" defTabSz="914400" rtl="0" eaLnBrk="1" fontAlgn="auto" latinLnBrk="0" hangingPunct="1">
                        <a:lnSpc>
                          <a:spcPct val="100000"/>
                        </a:lnSpc>
                        <a:spcBef>
                          <a:spcPts val="0"/>
                        </a:spcBef>
                        <a:spcAft>
                          <a:spcPts val="0"/>
                        </a:spcAft>
                        <a:buClrTx/>
                        <a:buSzTx/>
                        <a:buFontTx/>
                        <a:buAutoNum type="arabicPeriod" startAt="3"/>
                        <a:tabLst/>
                        <a:defRPr/>
                      </a:pPr>
                      <a:endParaRPr kumimoji="1" lang="en-US" altLang="zh-CN" sz="2400" b="1" kern="1200" dirty="0">
                        <a:solidFill>
                          <a:srgbClr val="000000"/>
                        </a:solidFill>
                        <a:latin typeface="华文楷体" pitchFamily="2" charset="-122"/>
                        <a:ea typeface="华文楷体" pitchFamily="2" charset="-122"/>
                      </a:endParaRPr>
                    </a:p>
                  </a:txBody>
                  <a:tcPr/>
                </a:tc>
                <a:tc>
                  <a:txBody>
                    <a:bodyPr/>
                    <a:lstStyle/>
                    <a:p>
                      <a:pPr algn="l">
                        <a:lnSpc>
                          <a:spcPct val="100000"/>
                        </a:lnSpc>
                      </a:pPr>
                      <a:endParaRPr lang="zh-CN" altLang="en-US" dirty="0"/>
                    </a:p>
                  </a:txBody>
                  <a:tcPr/>
                </a:tc>
                <a:extLst>
                  <a:ext uri="{0D108BD9-81ED-4DB2-BD59-A6C34878D82A}">
                    <a16:rowId xmlns:a16="http://schemas.microsoft.com/office/drawing/2014/main" val="10003"/>
                  </a:ext>
                </a:extLst>
              </a:tr>
            </a:tbl>
          </a:graphicData>
        </a:graphic>
      </p:graphicFrame>
      <p:sp>
        <p:nvSpPr>
          <p:cNvPr id="13" name="矩形 12"/>
          <p:cNvSpPr>
            <a:spLocks noChangeArrowheads="1"/>
          </p:cNvSpPr>
          <p:nvPr/>
        </p:nvSpPr>
        <p:spPr bwMode="auto">
          <a:xfrm>
            <a:off x="3714744" y="2000240"/>
            <a:ext cx="5286412" cy="1569660"/>
          </a:xfrm>
          <a:prstGeom prst="rect">
            <a:avLst/>
          </a:prstGeom>
          <a:noFill/>
          <a:ln w="9525">
            <a:noFill/>
            <a:miter lim="800000"/>
            <a:headEnd/>
            <a:tailEnd/>
          </a:ln>
        </p:spPr>
        <p:txBody>
          <a:bodyPr wrap="square">
            <a:spAutoFit/>
          </a:bodyPr>
          <a:lstStyle/>
          <a:p>
            <a:pPr indent="-457200"/>
            <a:r>
              <a:rPr kumimoji="1" lang="en-US" altLang="zh-CN" sz="2400" b="1" dirty="0">
                <a:solidFill>
                  <a:schemeClr val="accent1">
                    <a:lumMod val="50000"/>
                  </a:schemeClr>
                </a:solidFill>
                <a:latin typeface="Helvetica"/>
              </a:rPr>
              <a:t>Nevertheless, given that …, indications / proofs / investigations are that sb. is at risk of doing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a:t>
            </a:r>
          </a:p>
        </p:txBody>
      </p:sp>
      <p:sp>
        <p:nvSpPr>
          <p:cNvPr id="14" name="矩形 13"/>
          <p:cNvSpPr>
            <a:spLocks noChangeArrowheads="1"/>
          </p:cNvSpPr>
          <p:nvPr/>
        </p:nvSpPr>
        <p:spPr bwMode="auto">
          <a:xfrm>
            <a:off x="3714744" y="3741011"/>
            <a:ext cx="5286412" cy="830997"/>
          </a:xfrm>
          <a:prstGeom prst="rect">
            <a:avLst/>
          </a:prstGeom>
          <a:noFill/>
          <a:ln w="9525">
            <a:noFill/>
            <a:miter lim="800000"/>
            <a:headEnd/>
            <a:tailEnd/>
          </a:ln>
        </p:spPr>
        <p:txBody>
          <a:bodyPr wrap="square">
            <a:spAutoFit/>
          </a:bodyPr>
          <a:lstStyle/>
          <a:p>
            <a:pPr indent="-457200"/>
            <a:r>
              <a:rPr kumimoji="1" lang="en-US" altLang="zh-CN" sz="2400" b="1" dirty="0">
                <a:solidFill>
                  <a:schemeClr val="accent1">
                    <a:lumMod val="50000"/>
                  </a:schemeClr>
                </a:solidFill>
                <a:latin typeface="Helvetica"/>
              </a:rPr>
              <a:t>In other words, the more sb. do, the less sb. become / do.</a:t>
            </a:r>
            <a:endParaRPr kumimoji="1" lang="zh-CN" altLang="en-US" sz="2400" b="1" dirty="0">
              <a:solidFill>
                <a:schemeClr val="accent1">
                  <a:lumMod val="50000"/>
                </a:schemeClr>
              </a:solidFill>
              <a:latin typeface="Helvetica"/>
            </a:endParaRPr>
          </a:p>
        </p:txBody>
      </p:sp>
      <p:sp>
        <p:nvSpPr>
          <p:cNvPr id="15" name="矩形 14"/>
          <p:cNvSpPr>
            <a:spLocks noChangeArrowheads="1"/>
          </p:cNvSpPr>
          <p:nvPr/>
        </p:nvSpPr>
        <p:spPr bwMode="auto">
          <a:xfrm>
            <a:off x="3714744" y="4645422"/>
            <a:ext cx="5000660" cy="1569660"/>
          </a:xfrm>
          <a:prstGeom prst="rect">
            <a:avLst/>
          </a:prstGeom>
          <a:noFill/>
          <a:ln w="9525">
            <a:noFill/>
            <a:miter lim="800000"/>
            <a:headEnd/>
            <a:tailEnd/>
          </a:ln>
        </p:spPr>
        <p:txBody>
          <a:bodyPr wrap="square">
            <a:spAutoFit/>
          </a:bodyPr>
          <a:lstStyle/>
          <a:p>
            <a:pPr lvl="0" indent="-457200"/>
            <a:r>
              <a:rPr kumimoji="1" lang="en-US" altLang="zh-CN" sz="2400" b="1" dirty="0">
                <a:solidFill>
                  <a:schemeClr val="accent1">
                    <a:lumMod val="50000"/>
                  </a:schemeClr>
                </a:solidFill>
                <a:latin typeface="Helvetica"/>
              </a:rPr>
              <a:t>According to </a:t>
            </a:r>
            <a:r>
              <a:rPr kumimoji="1" lang="en-US" altLang="zh-CN" sz="2400" b="1" dirty="0" err="1">
                <a:solidFill>
                  <a:schemeClr val="accent1">
                    <a:lumMod val="50000"/>
                  </a:schemeClr>
                </a:solidFill>
                <a:latin typeface="Helvetica"/>
              </a:rPr>
              <a:t>sb.’s</a:t>
            </a:r>
            <a:r>
              <a:rPr kumimoji="1" lang="en-US" altLang="zh-CN" sz="2400" b="1" dirty="0">
                <a:solidFill>
                  <a:schemeClr val="accent1">
                    <a:lumMod val="50000"/>
                  </a:schemeClr>
                </a:solidFill>
                <a:latin typeface="Helvetica"/>
              </a:rPr>
              <a:t> studies / surveys / investigations,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 in turn, may be linked to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 and therefore, is likely to do </a:t>
            </a:r>
            <a:r>
              <a:rPr kumimoji="1" lang="en-US" altLang="zh-CN" sz="2400" b="1" dirty="0" err="1">
                <a:solidFill>
                  <a:schemeClr val="accent1">
                    <a:lumMod val="50000"/>
                  </a:schemeClr>
                </a:solidFill>
                <a:latin typeface="Helvetica"/>
              </a:rPr>
              <a:t>sth</a:t>
            </a:r>
            <a:r>
              <a:rPr kumimoji="1" lang="en-US" altLang="zh-CN" sz="2400" b="1" dirty="0">
                <a:solidFill>
                  <a:schemeClr val="accent1">
                    <a:lumMod val="50000"/>
                  </a:schemeClr>
                </a:solidFill>
                <a:latin typeface="Helvetica"/>
              </a:rPr>
              <a:t>.</a:t>
            </a:r>
            <a:endParaRPr kumimoji="1" lang="zh-CN" altLang="en-US" sz="2400" b="1" dirty="0">
              <a:solidFill>
                <a:schemeClr val="accent1">
                  <a:lumMod val="50000"/>
                </a:schemeClr>
              </a:solidFill>
              <a:latin typeface="Helvetica"/>
            </a:endParaRPr>
          </a:p>
        </p:txBody>
      </p:sp>
      <p:sp>
        <p:nvSpPr>
          <p:cNvPr id="16" name="TextBox 15"/>
          <p:cNvSpPr txBox="1"/>
          <p:nvPr/>
        </p:nvSpPr>
        <p:spPr>
          <a:xfrm>
            <a:off x="5000628" y="240549"/>
            <a:ext cx="5643602" cy="830997"/>
          </a:xfrm>
          <a:prstGeom prst="rect">
            <a:avLst/>
          </a:prstGeom>
          <a:noFill/>
        </p:spPr>
        <p:txBody>
          <a:bodyPr wrap="square" rtlCol="0">
            <a:spAutoFit/>
          </a:bodyPr>
          <a:lstStyle/>
          <a:p>
            <a:r>
              <a:rPr lang="en-US" altLang="zh-CN" sz="2400" b="1" dirty="0">
                <a:solidFill>
                  <a:srgbClr val="0070C0"/>
                </a:solidFill>
                <a:latin typeface="Helvetica"/>
              </a:rPr>
              <a:t>Language Points </a:t>
            </a:r>
          </a:p>
          <a:p>
            <a:r>
              <a:rPr lang="en-US" altLang="zh-CN" sz="2400" b="1" dirty="0">
                <a:solidFill>
                  <a:srgbClr val="0070C0"/>
                </a:solidFill>
                <a:latin typeface="Helvetica"/>
              </a:rPr>
              <a:t>— Useful Patterns</a:t>
            </a:r>
            <a:endParaRPr lang="zh-CN" altLang="en-US" sz="2400" b="1" dirty="0">
              <a:solidFill>
                <a:srgbClr val="0070C0"/>
              </a:solidFill>
              <a:latin typeface="Helvetica"/>
            </a:endParaRPr>
          </a:p>
        </p:txBody>
      </p:sp>
      <p:grpSp>
        <p:nvGrpSpPr>
          <p:cNvPr id="10" name="组合 9"/>
          <p:cNvGrpSpPr/>
          <p:nvPr/>
        </p:nvGrpSpPr>
        <p:grpSpPr>
          <a:xfrm>
            <a:off x="-32" y="-142878"/>
            <a:ext cx="4857784" cy="1285862"/>
            <a:chOff x="-32" y="-142878"/>
            <a:chExt cx="4857784" cy="1285862"/>
          </a:xfrm>
        </p:grpSpPr>
        <p:pic>
          <p:nvPicPr>
            <p:cNvPr id="19" name="Picture 3"/>
            <p:cNvPicPr>
              <a:picLocks noChangeAspect="1" noChangeArrowheads="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rot="10800000">
              <a:off x="0" y="-142878"/>
              <a:ext cx="4857752" cy="12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32" y="169111"/>
              <a:ext cx="4357718" cy="769441"/>
            </a:xfrm>
            <a:prstGeom prst="rect">
              <a:avLst/>
            </a:prstGeom>
            <a:noFill/>
          </p:spPr>
          <p:txBody>
            <a:bodyPr wrap="square" rtlCol="0">
              <a:spAutoFit/>
            </a:bodyPr>
            <a:lstStyle/>
            <a:p>
              <a:pPr algn="ctr"/>
              <a:r>
                <a:rPr lang="en-US" altLang="zh-CN" sz="2200" b="1" dirty="0">
                  <a:solidFill>
                    <a:schemeClr val="bg1"/>
                  </a:solidFill>
                  <a:effectLst>
                    <a:outerShdw blurRad="38100" dist="38100" dir="2700000" algn="tl">
                      <a:srgbClr val="000000">
                        <a:alpha val="43137"/>
                      </a:srgbClr>
                    </a:outerShdw>
                  </a:effectLst>
                  <a:latin typeface="Comic Sans MS" pitchFamily="66" charset="0"/>
                </a:rPr>
                <a:t>Revision of the useful expressions</a:t>
              </a:r>
            </a:p>
          </p:txBody>
        </p:sp>
      </p:grpSp>
    </p:spTree>
    <p:extLst>
      <p:ext uri="{BB962C8B-B14F-4D97-AF65-F5344CB8AC3E}">
        <p14:creationId xmlns:p14="http://schemas.microsoft.com/office/powerpoint/2010/main" val="3500219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a:solidFill>
                  <a:srgbClr val="FF6600"/>
                </a:solidFill>
                <a:effectLst>
                  <a:outerShdw blurRad="38100" dist="38100" dir="2700000" algn="tl">
                    <a:srgbClr val="000000">
                      <a:alpha val="43137"/>
                    </a:srgbClr>
                  </a:outerShdw>
                </a:effectLst>
                <a:latin typeface="Cooper Black" pitchFamily="18" charset="0"/>
              </a:rPr>
              <a:t>The end</a:t>
            </a: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chemeClr val="bg2">
                  <a:lumMod val="50000"/>
                </a:schemeClr>
              </a:solidFill>
            </a:endParaRPr>
          </a:p>
        </p:txBody>
      </p:sp>
      <p:sp>
        <p:nvSpPr>
          <p:cNvPr id="18" name="TextBox 17"/>
          <p:cNvSpPr txBox="1"/>
          <p:nvPr/>
        </p:nvSpPr>
        <p:spPr>
          <a:xfrm>
            <a:off x="1761009" y="4042"/>
            <a:ext cx="5339347" cy="781752"/>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To work or not to work</a:t>
            </a:r>
          </a:p>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 That is the question</a:t>
            </a:r>
          </a:p>
        </p:txBody>
      </p:sp>
      <p:sp>
        <p:nvSpPr>
          <p:cNvPr id="19"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a:latin typeface="Helvetica"/>
                <a:ea typeface="Helvetica Neue"/>
                <a:cs typeface="Helvetica Neue"/>
              </a:rPr>
              <a:t>Section A</a:t>
            </a:r>
          </a:p>
        </p:txBody>
      </p:sp>
      <p:pic>
        <p:nvPicPr>
          <p:cNvPr id="5122" name="Picture 2" descr="H:\新视野一图片\新建文件夹 (2)\新视野大学英语(第三版)读写教程1 8043722447_M.jpg"/>
          <p:cNvPicPr>
            <a:picLocks noChangeAspect="1" noChangeArrowheads="1"/>
          </p:cNvPicPr>
          <p:nvPr/>
        </p:nvPicPr>
        <p:blipFill>
          <a:blip r:embed="rId2" cstate="print"/>
          <a:srcRect/>
          <a:stretch>
            <a:fillRect/>
          </a:stretch>
        </p:blipFill>
        <p:spPr bwMode="auto">
          <a:xfrm>
            <a:off x="374654" y="1714488"/>
            <a:ext cx="2768586" cy="1845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Picture 3" descr="H:\新视野一图片\新建文件夹 (2)\新视野大学英语（第三版）读写教程1TPG08855816.jpg"/>
          <p:cNvPicPr>
            <a:picLocks noChangeAspect="1" noChangeArrowheads="1"/>
          </p:cNvPicPr>
          <p:nvPr/>
        </p:nvPicPr>
        <p:blipFill>
          <a:blip r:embed="rId3" cstate="print"/>
          <a:srcRect/>
          <a:stretch>
            <a:fillRect/>
          </a:stretch>
        </p:blipFill>
        <p:spPr bwMode="auto">
          <a:xfrm>
            <a:off x="6215074" y="1714489"/>
            <a:ext cx="2571768" cy="1845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H:\新视野一图片\新建文件夹 (2)\150664610.jpg"/>
          <p:cNvPicPr>
            <a:picLocks noChangeAspect="1" noChangeArrowheads="1"/>
          </p:cNvPicPr>
          <p:nvPr/>
        </p:nvPicPr>
        <p:blipFill>
          <a:blip r:embed="rId4" cstate="print"/>
          <a:srcRect/>
          <a:stretch>
            <a:fillRect/>
          </a:stretch>
        </p:blipFill>
        <p:spPr bwMode="auto">
          <a:xfrm>
            <a:off x="3305483" y="1714487"/>
            <a:ext cx="2766715" cy="1845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1357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71472" y="2676542"/>
            <a:ext cx="8108357" cy="2967036"/>
          </a:xfrm>
          <a:prstGeom prst="roundRect">
            <a:avLst/>
          </a:prstGeom>
          <a:noFill/>
          <a:ln>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52579" name="TextBox 8"/>
          <p:cNvSpPr txBox="1">
            <a:spLocks noChangeArrowheads="1"/>
          </p:cNvSpPr>
          <p:nvPr/>
        </p:nvSpPr>
        <p:spPr bwMode="auto">
          <a:xfrm>
            <a:off x="571472" y="1428736"/>
            <a:ext cx="8072462" cy="457200"/>
          </a:xfrm>
          <a:prstGeom prst="rect">
            <a:avLst/>
          </a:prstGeom>
          <a:noFill/>
          <a:ln w="9525">
            <a:noFill/>
            <a:miter lim="800000"/>
            <a:headEnd/>
            <a:tailEnd/>
          </a:ln>
        </p:spPr>
        <p:txBody>
          <a:bodyPr wrap="square">
            <a:spAutoFit/>
          </a:bodyPr>
          <a:lstStyle/>
          <a:p>
            <a:r>
              <a:rPr lang="en-US" altLang="zh-CN" sz="2400" dirty="0">
                <a:latin typeface="Helvetica"/>
                <a:ea typeface="楷体_GB2312" pitchFamily="49" charset="-122"/>
              </a:rPr>
              <a:t>1. </a:t>
            </a:r>
            <a:r>
              <a:rPr lang="en-US" altLang="zh-CN" sz="2400" dirty="0">
                <a:latin typeface="Helvetica"/>
                <a:ea typeface="楷体_GB2312" pitchFamily="49" charset="-122"/>
                <a:cs typeface="Arial" charset="0"/>
              </a:rPr>
              <a:t>What </a:t>
            </a:r>
            <a:r>
              <a:rPr lang="en-US" altLang="zh-CN" sz="2400" dirty="0">
                <a:latin typeface="Helvetica"/>
                <a:ea typeface="楷体_GB2312" pitchFamily="49" charset="-122"/>
              </a:rPr>
              <a:t>jobs are the students in the pictures doing?</a:t>
            </a:r>
            <a:endParaRPr lang="zh-CN" altLang="en-US" sz="2400" dirty="0">
              <a:latin typeface="Helvetica"/>
              <a:ea typeface="楷体_GB2312" pitchFamily="49" charset="-122"/>
            </a:endParaRPr>
          </a:p>
        </p:txBody>
      </p:sp>
      <p:sp>
        <p:nvSpPr>
          <p:cNvPr id="10" name="TextBox 12"/>
          <p:cNvSpPr txBox="1">
            <a:spLocks noChangeArrowheads="1"/>
          </p:cNvSpPr>
          <p:nvPr/>
        </p:nvSpPr>
        <p:spPr bwMode="auto">
          <a:xfrm>
            <a:off x="1244382" y="3206948"/>
            <a:ext cx="7185270" cy="1865126"/>
          </a:xfrm>
          <a:prstGeom prst="rect">
            <a:avLst/>
          </a:prstGeom>
          <a:noFill/>
          <a:ln w="9525">
            <a:noFill/>
            <a:miter lim="800000"/>
            <a:headEnd/>
            <a:tailEnd/>
          </a:ln>
        </p:spPr>
        <p:txBody>
          <a:bodyPr wrap="square">
            <a:spAutoFit/>
          </a:bodyPr>
          <a:lstStyle/>
          <a:p>
            <a:pPr marL="457200" indent="-457200">
              <a:lnSpc>
                <a:spcPct val="120000"/>
              </a:lnSpc>
              <a:buFont typeface="+mj-ea"/>
              <a:buAutoNum type="circleNumDbPlain"/>
              <a:defRPr/>
            </a:pPr>
            <a:r>
              <a:rPr lang="en-US" altLang="zh-CN" sz="2400" dirty="0">
                <a:latin typeface="Helvetica"/>
                <a:ea typeface="Cambria Math" pitchFamily="18" charset="0"/>
                <a:cs typeface="Arial" charset="0"/>
              </a:rPr>
              <a:t>A teaching assistant in kindergarten or a tutor; </a:t>
            </a:r>
            <a:endParaRPr lang="zh-CN" altLang="en-US" sz="2400" dirty="0">
              <a:latin typeface="Helvetica"/>
              <a:ea typeface="Cambria Math" pitchFamily="18" charset="0"/>
              <a:cs typeface="Arial" charset="0"/>
            </a:endParaRPr>
          </a:p>
          <a:p>
            <a:pPr marL="457200" indent="-457200">
              <a:lnSpc>
                <a:spcPct val="120000"/>
              </a:lnSpc>
              <a:buFont typeface="+mj-ea"/>
              <a:buAutoNum type="circleNumDbPlain"/>
              <a:defRPr/>
            </a:pPr>
            <a:r>
              <a:rPr lang="en-US" altLang="zh-CN" sz="2400" dirty="0">
                <a:latin typeface="Helvetica"/>
                <a:ea typeface="Cambria Math" pitchFamily="18" charset="0"/>
                <a:cs typeface="Arial" charset="0"/>
              </a:rPr>
              <a:t>A cashier in a store;</a:t>
            </a:r>
          </a:p>
          <a:p>
            <a:pPr marL="457200" indent="-457200">
              <a:lnSpc>
                <a:spcPct val="120000"/>
              </a:lnSpc>
              <a:buFont typeface="+mj-ea"/>
              <a:buAutoNum type="circleNumDbPlain"/>
              <a:defRPr/>
            </a:pPr>
            <a:r>
              <a:rPr lang="en-US" altLang="zh-CN" sz="2400" dirty="0">
                <a:latin typeface="Helvetica"/>
                <a:ea typeface="Cambria Math" pitchFamily="18" charset="0"/>
                <a:cs typeface="Arial" charset="0"/>
              </a:rPr>
              <a:t>A waitress in a restaurant;</a:t>
            </a:r>
          </a:p>
          <a:p>
            <a:pPr marL="457200" indent="-457200">
              <a:lnSpc>
                <a:spcPct val="120000"/>
              </a:lnSpc>
              <a:buFont typeface="+mj-ea"/>
              <a:buAutoNum type="circleNumDbPlain"/>
              <a:defRPr/>
            </a:pPr>
            <a:r>
              <a:rPr lang="en-US" altLang="zh-CN" sz="2400" dirty="0">
                <a:latin typeface="Helvetica"/>
                <a:ea typeface="Cambria Math" pitchFamily="18" charset="0"/>
                <a:cs typeface="Arial" charset="0"/>
              </a:rPr>
              <a:t>A car cleaner.  </a:t>
            </a:r>
            <a:endParaRPr lang="zh-CN" altLang="en-US" sz="2400" dirty="0">
              <a:latin typeface="Helvetica"/>
              <a:ea typeface="Cambria Math" pitchFamily="18" charset="0"/>
              <a:cs typeface="Arial" charset="0"/>
            </a:endParaRPr>
          </a:p>
        </p:txBody>
      </p:sp>
      <p:pic>
        <p:nvPicPr>
          <p:cNvPr id="152588"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8596" y="2000240"/>
            <a:ext cx="1431925" cy="1143000"/>
          </a:xfrm>
          <a:prstGeom prst="rect">
            <a:avLst/>
          </a:prstGeom>
          <a:noFill/>
          <a:ln w="9525">
            <a:noFill/>
            <a:miter lim="800000"/>
            <a:headEnd/>
            <a:tailEnd/>
          </a:ln>
        </p:spPr>
      </p:pic>
      <p:sp>
        <p:nvSpPr>
          <p:cNvPr id="19" name="TextBox 18">
            <a:hlinkClick r:id="rId4" action="ppaction://hlinksldjump"/>
          </p:cNvPr>
          <p:cNvSpPr txBox="1"/>
          <p:nvPr/>
        </p:nvSpPr>
        <p:spPr>
          <a:xfrm>
            <a:off x="714348" y="2357430"/>
            <a:ext cx="101441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3" name="矩形 12"/>
          <p:cNvSpPr/>
          <p:nvPr/>
        </p:nvSpPr>
        <p:spPr>
          <a:xfrm>
            <a:off x="5068175" y="427644"/>
            <a:ext cx="4075857"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Look and Talk</a:t>
            </a:r>
            <a:endParaRPr lang="zh-CN" altLang="en-US" sz="2400" b="1" dirty="0">
              <a:solidFill>
                <a:srgbClr val="0070C0"/>
              </a:solidFill>
              <a:latin typeface="Helvetica"/>
              <a:ea typeface="Helvetica Neue"/>
              <a:cs typeface="Helvetica Neue"/>
            </a:endParaRPr>
          </a:p>
        </p:txBody>
      </p:sp>
      <p:pic>
        <p:nvPicPr>
          <p:cNvPr id="14" name="Picture 3"/>
          <p:cNvPicPr>
            <a:picLocks noChangeAspect="1" noChangeArrowheads="1"/>
          </p:cNvPicPr>
          <p:nvPr/>
        </p:nvPicPr>
        <p:blipFill>
          <a:blip r:embed="rId5" cstate="print"/>
          <a:srcRect/>
          <a:stretch>
            <a:fillRect/>
          </a:stretch>
        </p:blipFill>
        <p:spPr bwMode="auto">
          <a:xfrm>
            <a:off x="-7939" y="9525"/>
            <a:ext cx="5076113" cy="1187450"/>
          </a:xfrm>
          <a:prstGeom prst="rect">
            <a:avLst/>
          </a:prstGeom>
          <a:noFill/>
          <a:ln w="9525">
            <a:noFill/>
            <a:miter lim="800000"/>
            <a:headEnd/>
            <a:tailEnd/>
          </a:ln>
        </p:spPr>
      </p:pic>
      <p:sp>
        <p:nvSpPr>
          <p:cNvPr id="16" name="TextBox 15"/>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1" name="Picture 4">
            <a:hlinkClick r:id="rId6" action="ppaction://hlinksldjump"/>
          </p:cNvPr>
          <p:cNvPicPr>
            <a:picLocks noChangeAspect="1" noChangeArrowheads="1"/>
          </p:cNvPicPr>
          <p:nvPr/>
        </p:nvPicPr>
        <p:blipFill>
          <a:blip r:embed="rId7"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35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blinds(horizontal)">
                                      <p:cBhvr>
                                        <p:cTn id="7" dur="500"/>
                                        <p:tgtEl>
                                          <p:spTgt spid="1525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Box 8"/>
          <p:cNvSpPr txBox="1">
            <a:spLocks noChangeArrowheads="1"/>
          </p:cNvSpPr>
          <p:nvPr/>
        </p:nvSpPr>
        <p:spPr bwMode="auto">
          <a:xfrm>
            <a:off x="500034" y="1097805"/>
            <a:ext cx="8572560" cy="830997"/>
          </a:xfrm>
          <a:prstGeom prst="rect">
            <a:avLst/>
          </a:prstGeom>
          <a:noFill/>
          <a:ln w="9525">
            <a:noFill/>
            <a:miter lim="800000"/>
            <a:headEnd/>
            <a:tailEnd/>
          </a:ln>
        </p:spPr>
        <p:txBody>
          <a:bodyPr wrap="square">
            <a:spAutoFit/>
          </a:bodyPr>
          <a:lstStyle/>
          <a:p>
            <a:pPr eaLnBrk="0" hangingPunct="0"/>
            <a:r>
              <a:rPr lang="en-US" altLang="zh-CN" sz="2400" dirty="0">
                <a:latin typeface="Helvetica"/>
                <a:ea typeface="楷体_GB2312" pitchFamily="49" charset="-122"/>
                <a:cs typeface="Arial" charset="0"/>
              </a:rPr>
              <a:t>2. If you are going to work part-time, what job would   </a:t>
            </a:r>
          </a:p>
          <a:p>
            <a:pPr eaLnBrk="0" hangingPunct="0"/>
            <a:r>
              <a:rPr lang="en-US" altLang="zh-CN" sz="2400" dirty="0">
                <a:latin typeface="Helvetica"/>
                <a:ea typeface="楷体_GB2312" pitchFamily="49" charset="-122"/>
                <a:cs typeface="Arial" charset="0"/>
              </a:rPr>
              <a:t>   you like to take? Why?</a:t>
            </a:r>
          </a:p>
        </p:txBody>
      </p:sp>
      <p:sp>
        <p:nvSpPr>
          <p:cNvPr id="13" name="矩形 12"/>
          <p:cNvSpPr/>
          <p:nvPr/>
        </p:nvSpPr>
        <p:spPr>
          <a:xfrm>
            <a:off x="5072066" y="427644"/>
            <a:ext cx="4075857"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Look and Talk</a:t>
            </a:r>
            <a:endParaRPr lang="zh-CN" altLang="en-US" sz="2400" b="1" dirty="0">
              <a:solidFill>
                <a:srgbClr val="0070C0"/>
              </a:solidFill>
              <a:latin typeface="Helvetica"/>
              <a:ea typeface="Helvetica Neue"/>
              <a:cs typeface="Helvetica Neue"/>
            </a:endParaRPr>
          </a:p>
        </p:txBody>
      </p:sp>
      <p:sp>
        <p:nvSpPr>
          <p:cNvPr id="16" name="TextBox 12"/>
          <p:cNvSpPr txBox="1">
            <a:spLocks noChangeArrowheads="1"/>
          </p:cNvSpPr>
          <p:nvPr/>
        </p:nvSpPr>
        <p:spPr bwMode="auto">
          <a:xfrm>
            <a:off x="733422" y="3143240"/>
            <a:ext cx="8120092" cy="2308324"/>
          </a:xfrm>
          <a:prstGeom prst="rect">
            <a:avLst/>
          </a:prstGeom>
          <a:noFill/>
          <a:ln w="9525">
            <a:noFill/>
            <a:miter lim="800000"/>
            <a:headEnd/>
            <a:tailEnd/>
          </a:ln>
        </p:spPr>
        <p:txBody>
          <a:bodyPr wrap="square">
            <a:spAutoFit/>
          </a:bodyPr>
          <a:lstStyle/>
          <a:p>
            <a:pPr marL="342900" indent="-342900">
              <a:lnSpc>
                <a:spcPct val="120000"/>
              </a:lnSpc>
              <a:buFont typeface="Wingdings" pitchFamily="2" charset="2"/>
              <a:buChar char="Ø"/>
              <a:defRPr/>
            </a:pPr>
            <a:r>
              <a:rPr lang="en-US" altLang="zh-CN" sz="2400" dirty="0">
                <a:latin typeface="Helvetica"/>
                <a:ea typeface="Cambria Math" pitchFamily="18" charset="0"/>
                <a:cs typeface="Arial" charset="0"/>
              </a:rPr>
              <a:t>I would like to work as a  teaching assistant in kindergarten:</a:t>
            </a:r>
            <a:endParaRPr lang="zh-CN" altLang="en-US" sz="2400" dirty="0">
              <a:latin typeface="Helvetica"/>
              <a:ea typeface="Cambria Math" pitchFamily="18" charset="0"/>
              <a:cs typeface="Arial" charset="0"/>
            </a:endParaRPr>
          </a:p>
          <a:p>
            <a:pPr marL="633413" indent="-279400">
              <a:lnSpc>
                <a:spcPct val="120000"/>
              </a:lnSpc>
              <a:buFont typeface="Arial" pitchFamily="34" charset="0"/>
              <a:buChar char="•"/>
              <a:defRPr/>
            </a:pPr>
            <a:r>
              <a:rPr lang="en-US" altLang="zh-CN" sz="2400" dirty="0">
                <a:latin typeface="Helvetica"/>
                <a:ea typeface="Cambria Math" pitchFamily="18" charset="0"/>
                <a:cs typeface="Arial" charset="0"/>
              </a:rPr>
              <a:t>Enjoy spending time with small children;</a:t>
            </a:r>
            <a:endParaRPr lang="zh-CN" altLang="en-US" sz="2400" dirty="0">
              <a:latin typeface="Helvetica"/>
              <a:ea typeface="Cambria Math" pitchFamily="18" charset="0"/>
              <a:cs typeface="Arial" charset="0"/>
            </a:endParaRPr>
          </a:p>
          <a:p>
            <a:pPr marL="633413" indent="-279400">
              <a:lnSpc>
                <a:spcPct val="120000"/>
              </a:lnSpc>
              <a:buFont typeface="Arial" pitchFamily="34" charset="0"/>
              <a:buChar char="•"/>
              <a:defRPr/>
            </a:pPr>
            <a:r>
              <a:rPr lang="en-US" altLang="zh-CN" sz="2400" dirty="0">
                <a:latin typeface="Helvetica"/>
                <a:ea typeface="Cambria Math" pitchFamily="18" charset="0"/>
                <a:cs typeface="Arial" charset="0"/>
              </a:rPr>
              <a:t>Thinking of working as a teacher in kindergarten in the future.</a:t>
            </a:r>
            <a:endParaRPr lang="zh-CN" altLang="en-US" sz="2400" dirty="0">
              <a:latin typeface="Helvetica"/>
              <a:ea typeface="Cambria Math" pitchFamily="18" charset="0"/>
              <a:cs typeface="Arial" charset="0"/>
            </a:endParaRPr>
          </a:p>
        </p:txBody>
      </p:sp>
      <p:pic>
        <p:nvPicPr>
          <p:cNvPr id="10" name="Picture 3"/>
          <p:cNvPicPr>
            <a:picLocks noChangeAspect="1" noChangeArrowheads="1"/>
          </p:cNvPicPr>
          <p:nvPr/>
        </p:nvPicPr>
        <p:blipFill>
          <a:blip r:embed="rId3" cstate="print"/>
          <a:srcRect/>
          <a:stretch>
            <a:fillRect/>
          </a:stretch>
        </p:blipFill>
        <p:spPr bwMode="auto">
          <a:xfrm>
            <a:off x="-7938" y="9525"/>
            <a:ext cx="5080004" cy="1187450"/>
          </a:xfrm>
          <a:prstGeom prst="rect">
            <a:avLst/>
          </a:prstGeom>
          <a:noFill/>
          <a:ln w="9525">
            <a:noFill/>
            <a:miter lim="800000"/>
            <a:headEnd/>
            <a:tailEnd/>
          </a:ln>
        </p:spPr>
      </p:pic>
      <p:sp>
        <p:nvSpPr>
          <p:cNvPr id="11" name="TextBox 10"/>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7" name="图片 16" descr="图片19.png"/>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7040310" y="6072206"/>
            <a:ext cx="1246466" cy="653884"/>
          </a:xfrm>
          <a:prstGeom prst="rect">
            <a:avLst/>
          </a:prstGeom>
        </p:spPr>
      </p:pic>
      <p:sp>
        <p:nvSpPr>
          <p:cNvPr id="19" name="圆角矩形 18"/>
          <p:cNvSpPr/>
          <p:nvPr/>
        </p:nvSpPr>
        <p:spPr>
          <a:xfrm>
            <a:off x="571472" y="2676542"/>
            <a:ext cx="8108357" cy="2967036"/>
          </a:xfrm>
          <a:prstGeom prst="roundRect">
            <a:avLst/>
          </a:prstGeom>
          <a:noFill/>
          <a:ln>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0"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28596" y="2000240"/>
            <a:ext cx="1431925" cy="1143000"/>
          </a:xfrm>
          <a:prstGeom prst="rect">
            <a:avLst/>
          </a:prstGeom>
          <a:noFill/>
          <a:ln w="9525">
            <a:noFill/>
            <a:miter lim="800000"/>
            <a:headEnd/>
            <a:tailEnd/>
          </a:ln>
        </p:spPr>
      </p:pic>
      <p:sp>
        <p:nvSpPr>
          <p:cNvPr id="21" name="TextBox 20">
            <a:hlinkClick r:id="rId6" action="ppaction://hlinksldjump"/>
          </p:cNvPr>
          <p:cNvSpPr txBox="1"/>
          <p:nvPr/>
        </p:nvSpPr>
        <p:spPr>
          <a:xfrm>
            <a:off x="714348" y="2357430"/>
            <a:ext cx="101441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Tree>
    <p:extLst>
      <p:ext uri="{BB962C8B-B14F-4D97-AF65-F5344CB8AC3E}">
        <p14:creationId xmlns:p14="http://schemas.microsoft.com/office/powerpoint/2010/main" val="88614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5"/>
                                        </p:tgtEl>
                                        <p:attrNameLst>
                                          <p:attrName>style.visibility</p:attrName>
                                        </p:attrNameLst>
                                      </p:cBhvr>
                                      <p:to>
                                        <p:strVal val="visible"/>
                                      </p:to>
                                    </p:set>
                                    <p:animEffect transition="in" filter="blinds(horizontal)">
                                      <p:cBhvr>
                                        <p:cTn id="7" dur="500"/>
                                        <p:tgtEl>
                                          <p:spTgt spid="1546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Box 8"/>
          <p:cNvSpPr txBox="1">
            <a:spLocks noChangeArrowheads="1"/>
          </p:cNvSpPr>
          <p:nvPr/>
        </p:nvSpPr>
        <p:spPr bwMode="auto">
          <a:xfrm>
            <a:off x="500034" y="1097805"/>
            <a:ext cx="8572560" cy="830997"/>
          </a:xfrm>
          <a:prstGeom prst="rect">
            <a:avLst/>
          </a:prstGeom>
          <a:noFill/>
          <a:ln w="9525">
            <a:noFill/>
            <a:miter lim="800000"/>
            <a:headEnd/>
            <a:tailEnd/>
          </a:ln>
        </p:spPr>
        <p:txBody>
          <a:bodyPr wrap="square">
            <a:spAutoFit/>
          </a:bodyPr>
          <a:lstStyle/>
          <a:p>
            <a:pPr eaLnBrk="0" hangingPunct="0"/>
            <a:r>
              <a:rPr lang="en-US" altLang="zh-CN" sz="2400" dirty="0">
                <a:latin typeface="Helvetica"/>
                <a:ea typeface="楷体_GB2312" pitchFamily="49" charset="-122"/>
                <a:cs typeface="Arial" charset="0"/>
              </a:rPr>
              <a:t>2. If you are going to work part-time, what job would   </a:t>
            </a:r>
          </a:p>
          <a:p>
            <a:pPr eaLnBrk="0" hangingPunct="0"/>
            <a:r>
              <a:rPr lang="en-US" altLang="zh-CN" sz="2400" dirty="0">
                <a:latin typeface="Helvetica"/>
                <a:ea typeface="楷体_GB2312" pitchFamily="49" charset="-122"/>
                <a:cs typeface="Arial" charset="0"/>
              </a:rPr>
              <a:t>   you like to take? Why?</a:t>
            </a:r>
          </a:p>
        </p:txBody>
      </p:sp>
      <p:sp>
        <p:nvSpPr>
          <p:cNvPr id="13" name="矩形 12"/>
          <p:cNvSpPr/>
          <p:nvPr/>
        </p:nvSpPr>
        <p:spPr>
          <a:xfrm>
            <a:off x="5072066" y="427644"/>
            <a:ext cx="4075857"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Look and Talk</a:t>
            </a:r>
            <a:endParaRPr lang="zh-CN" altLang="en-US" sz="2400" b="1" dirty="0">
              <a:solidFill>
                <a:srgbClr val="0070C0"/>
              </a:solidFill>
              <a:latin typeface="Helvetica"/>
              <a:ea typeface="Helvetica Neue"/>
              <a:cs typeface="Helvetica Neue"/>
            </a:endParaRPr>
          </a:p>
        </p:txBody>
      </p:sp>
      <p:sp>
        <p:nvSpPr>
          <p:cNvPr id="16" name="TextBox 12"/>
          <p:cNvSpPr txBox="1">
            <a:spLocks noChangeArrowheads="1"/>
          </p:cNvSpPr>
          <p:nvPr/>
        </p:nvSpPr>
        <p:spPr bwMode="auto">
          <a:xfrm>
            <a:off x="733422" y="3143240"/>
            <a:ext cx="8120092" cy="2308324"/>
          </a:xfrm>
          <a:prstGeom prst="rect">
            <a:avLst/>
          </a:prstGeom>
          <a:noFill/>
          <a:ln w="9525">
            <a:noFill/>
            <a:miter lim="800000"/>
            <a:headEnd/>
            <a:tailEnd/>
          </a:ln>
        </p:spPr>
        <p:txBody>
          <a:bodyPr wrap="square">
            <a:spAutoFit/>
          </a:bodyPr>
          <a:lstStyle/>
          <a:p>
            <a:pPr marL="342900" indent="-342900">
              <a:lnSpc>
                <a:spcPct val="120000"/>
              </a:lnSpc>
              <a:buFont typeface="Wingdings" pitchFamily="2" charset="2"/>
              <a:buChar char="Ø"/>
              <a:defRPr/>
            </a:pPr>
            <a:r>
              <a:rPr lang="en-US" altLang="zh-CN" sz="2400" dirty="0">
                <a:latin typeface="Helvetica"/>
                <a:ea typeface="Cambria Math" pitchFamily="18" charset="0"/>
                <a:cs typeface="Arial" charset="0"/>
              </a:rPr>
              <a:t>I would like to work in a company:</a:t>
            </a:r>
            <a:endParaRPr lang="zh-CN" altLang="en-US" sz="2400" dirty="0">
              <a:latin typeface="Helvetica"/>
              <a:ea typeface="Cambria Math" pitchFamily="18" charset="0"/>
              <a:cs typeface="Arial" charset="0"/>
            </a:endParaRPr>
          </a:p>
          <a:p>
            <a:pPr marL="530225" indent="-265113">
              <a:lnSpc>
                <a:spcPct val="120000"/>
              </a:lnSpc>
              <a:buFont typeface="Arial" pitchFamily="34" charset="0"/>
              <a:buChar char="•"/>
              <a:defRPr/>
            </a:pPr>
            <a:r>
              <a:rPr lang="en-US" altLang="zh-CN" sz="2400" dirty="0">
                <a:latin typeface="Helvetica"/>
                <a:ea typeface="Cambria Math" pitchFamily="18" charset="0"/>
                <a:cs typeface="Arial" charset="0"/>
              </a:rPr>
              <a:t>Plan to establish my own business in the future;</a:t>
            </a:r>
            <a:endParaRPr lang="zh-CN" altLang="en-US" sz="2400" dirty="0">
              <a:latin typeface="Helvetica"/>
              <a:ea typeface="Cambria Math" pitchFamily="18" charset="0"/>
              <a:cs typeface="Arial" charset="0"/>
            </a:endParaRPr>
          </a:p>
          <a:p>
            <a:pPr marL="530225" indent="-265113">
              <a:lnSpc>
                <a:spcPct val="120000"/>
              </a:lnSpc>
              <a:buFont typeface="Arial" pitchFamily="34" charset="0"/>
              <a:buChar char="•"/>
              <a:defRPr/>
            </a:pPr>
            <a:r>
              <a:rPr lang="en-US" altLang="zh-CN" sz="2400" dirty="0">
                <a:latin typeface="Helvetica"/>
                <a:ea typeface="Cambria Math" pitchFamily="18" charset="0"/>
                <a:cs typeface="Arial" charset="0"/>
              </a:rPr>
              <a:t>Experience on working in a company;</a:t>
            </a:r>
          </a:p>
          <a:p>
            <a:pPr marL="530225" indent="-265113">
              <a:lnSpc>
                <a:spcPct val="120000"/>
              </a:lnSpc>
              <a:buFont typeface="Arial" pitchFamily="34" charset="0"/>
              <a:buChar char="•"/>
              <a:defRPr/>
            </a:pPr>
            <a:r>
              <a:rPr lang="en-US" altLang="zh-CN" sz="2400" dirty="0">
                <a:latin typeface="Helvetica"/>
                <a:ea typeface="Cambria Math" pitchFamily="18" charset="0"/>
                <a:cs typeface="Arial" charset="0"/>
              </a:rPr>
              <a:t>Knowledge of how a company is run and what job a boss should do.</a:t>
            </a:r>
          </a:p>
        </p:txBody>
      </p:sp>
      <p:pic>
        <p:nvPicPr>
          <p:cNvPr id="10" name="Picture 3"/>
          <p:cNvPicPr>
            <a:picLocks noChangeAspect="1" noChangeArrowheads="1"/>
          </p:cNvPicPr>
          <p:nvPr/>
        </p:nvPicPr>
        <p:blipFill>
          <a:blip r:embed="rId3" cstate="print"/>
          <a:srcRect/>
          <a:stretch>
            <a:fillRect/>
          </a:stretch>
        </p:blipFill>
        <p:spPr bwMode="auto">
          <a:xfrm>
            <a:off x="-7938" y="9525"/>
            <a:ext cx="5080004" cy="1187450"/>
          </a:xfrm>
          <a:prstGeom prst="rect">
            <a:avLst/>
          </a:prstGeom>
          <a:noFill/>
          <a:ln w="9525">
            <a:noFill/>
            <a:miter lim="800000"/>
            <a:headEnd/>
            <a:tailEnd/>
          </a:ln>
        </p:spPr>
      </p:pic>
      <p:sp>
        <p:nvSpPr>
          <p:cNvPr id="11" name="TextBox 10"/>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 name="圆角矩形 13"/>
          <p:cNvSpPr/>
          <p:nvPr/>
        </p:nvSpPr>
        <p:spPr>
          <a:xfrm>
            <a:off x="571472" y="2676542"/>
            <a:ext cx="8108357" cy="2967036"/>
          </a:xfrm>
          <a:prstGeom prst="roundRect">
            <a:avLst/>
          </a:prstGeom>
          <a:noFill/>
          <a:ln>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8596" y="2000240"/>
            <a:ext cx="1431925" cy="1143000"/>
          </a:xfrm>
          <a:prstGeom prst="rect">
            <a:avLst/>
          </a:prstGeom>
          <a:noFill/>
          <a:ln w="9525">
            <a:noFill/>
            <a:miter lim="800000"/>
            <a:headEnd/>
            <a:tailEnd/>
          </a:ln>
        </p:spPr>
      </p:pic>
      <p:sp>
        <p:nvSpPr>
          <p:cNvPr id="18" name="TextBox 17">
            <a:hlinkClick r:id="rId5" action="ppaction://hlinksldjump"/>
          </p:cNvPr>
          <p:cNvSpPr txBox="1"/>
          <p:nvPr/>
        </p:nvSpPr>
        <p:spPr>
          <a:xfrm>
            <a:off x="714348" y="2357430"/>
            <a:ext cx="101441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pic>
        <p:nvPicPr>
          <p:cNvPr id="12" name="Picture 4">
            <a:hlinkClick r:id="rId6" action="ppaction://hlinksldjump"/>
          </p:cNvPr>
          <p:cNvPicPr>
            <a:picLocks noChangeAspect="1" noChangeArrowheads="1"/>
          </p:cNvPicPr>
          <p:nvPr/>
        </p:nvPicPr>
        <p:blipFill>
          <a:blip r:embed="rId7"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14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5"/>
                                        </p:tgtEl>
                                        <p:attrNameLst>
                                          <p:attrName>style.visibility</p:attrName>
                                        </p:attrNameLst>
                                      </p:cBhvr>
                                      <p:to>
                                        <p:strVal val="visible"/>
                                      </p:to>
                                    </p:set>
                                    <p:animEffect transition="in" filter="blinds(horizontal)">
                                      <p:cBhvr>
                                        <p:cTn id="7" dur="500"/>
                                        <p:tgtEl>
                                          <p:spTgt spid="1546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a:stretch>
            <a:fillRect/>
          </a:stretch>
        </p:blipFill>
        <p:spPr bwMode="auto">
          <a:xfrm>
            <a:off x="-214346" y="1819227"/>
            <a:ext cx="9572692" cy="432441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714348" y="3136018"/>
            <a:ext cx="7358114" cy="2936188"/>
          </a:xfrm>
          <a:prstGeom prst="rect">
            <a:avLst/>
          </a:prstGeom>
          <a:noFill/>
          <a:effectLst>
            <a:glow rad="139700">
              <a:schemeClr val="accent3">
                <a:satMod val="175000"/>
                <a:alpha val="40000"/>
              </a:schemeClr>
            </a:glow>
          </a:effectLst>
        </p:spPr>
        <p:txBody>
          <a:bodyPr wrap="square">
            <a:spAutoFit/>
          </a:bodyPr>
          <a:lstStyle/>
          <a:p>
            <a:pPr>
              <a:lnSpc>
                <a:spcPct val="120000"/>
              </a:lnSpc>
            </a:pPr>
            <a:r>
              <a:rPr lang="en-US" altLang="zh-CN" sz="2400" dirty="0">
                <a:latin typeface="Helvetica"/>
                <a:ea typeface="楷体_GB2312" pitchFamily="49" charset="-122"/>
              </a:rPr>
              <a:t>    The South African Department of Labor </a:t>
            </a:r>
          </a:p>
          <a:p>
            <a:pPr>
              <a:lnSpc>
                <a:spcPct val="120000"/>
              </a:lnSpc>
            </a:pPr>
            <a:r>
              <a:rPr lang="en-US" altLang="zh-CN" sz="2400" dirty="0">
                <a:latin typeface="Helvetica"/>
                <a:ea typeface="楷体_GB2312" pitchFamily="49" charset="-122"/>
              </a:rPr>
              <a:t>reported last month that the nation has </a:t>
            </a:r>
          </a:p>
          <a:p>
            <a:pPr>
              <a:lnSpc>
                <a:spcPct val="120000"/>
              </a:lnSpc>
            </a:pPr>
            <a:r>
              <a:rPr lang="en-US" altLang="zh-CN" sz="2400" dirty="0">
                <a:latin typeface="Helvetica"/>
                <a:ea typeface="楷体_GB2312" pitchFamily="49" charset="-122"/>
              </a:rPr>
              <a:t>too few jobs for ____________ laborers. </a:t>
            </a:r>
          </a:p>
          <a:p>
            <a:pPr>
              <a:lnSpc>
                <a:spcPct val="120000"/>
              </a:lnSpc>
            </a:pPr>
            <a:r>
              <a:rPr lang="en-US" altLang="zh-CN" sz="2400" dirty="0">
                <a:latin typeface="Helvetica"/>
                <a:ea typeface="楷体_GB2312" pitchFamily="49" charset="-122"/>
              </a:rPr>
              <a:t>The department also said there are not enough workers for highly skilled _________.</a:t>
            </a:r>
            <a:endParaRPr lang="zh-CN" altLang="en-US" sz="2400" dirty="0">
              <a:latin typeface="Helvetica"/>
              <a:ea typeface="楷体_GB2312" pitchFamily="49" charset="-122"/>
            </a:endParaRPr>
          </a:p>
          <a:p>
            <a:pPr>
              <a:lnSpc>
                <a:spcPct val="120000"/>
              </a:lnSpc>
              <a:spcBef>
                <a:spcPct val="50000"/>
              </a:spcBef>
              <a:defRPr/>
            </a:pPr>
            <a:endParaRPr lang="en-US" altLang="zh-CN" sz="2400" dirty="0">
              <a:latin typeface="Helvetica"/>
              <a:ea typeface="楷体_GB2312" pitchFamily="49" charset="-122"/>
            </a:endParaRPr>
          </a:p>
        </p:txBody>
      </p:sp>
      <p:sp>
        <p:nvSpPr>
          <p:cNvPr id="160778" name="TextBox 4"/>
          <p:cNvSpPr txBox="1">
            <a:spLocks noChangeArrowheads="1"/>
          </p:cNvSpPr>
          <p:nvPr/>
        </p:nvSpPr>
        <p:spPr bwMode="auto">
          <a:xfrm>
            <a:off x="857224" y="2702478"/>
            <a:ext cx="7358114" cy="369332"/>
          </a:xfrm>
          <a:prstGeom prst="rect">
            <a:avLst/>
          </a:prstGeom>
          <a:noFill/>
          <a:ln w="9525">
            <a:noFill/>
            <a:miter lim="800000"/>
            <a:headEnd/>
            <a:tailEnd/>
          </a:ln>
        </p:spPr>
        <p:txBody>
          <a:bodyPr wrap="square">
            <a:spAutoFit/>
          </a:bodyPr>
          <a:lstStyle/>
          <a:p>
            <a:r>
              <a:rPr lang="en-US" altLang="zh-CN" b="1" dirty="0">
                <a:solidFill>
                  <a:srgbClr val="0070C0"/>
                </a:solidFill>
                <a:latin typeface="Helvetica"/>
                <a:ea typeface="Helvetica Neue"/>
                <a:cs typeface="Helvetica Neue"/>
              </a:rPr>
              <a:t>(</a:t>
            </a:r>
            <a:r>
              <a:rPr lang="en-US" altLang="zh-CN" b="1" i="1" dirty="0">
                <a:solidFill>
                  <a:srgbClr val="0070C0"/>
                </a:solidFill>
                <a:latin typeface="Helvetica"/>
                <a:ea typeface="Helvetica Neue"/>
                <a:cs typeface="Helvetica Neue"/>
              </a:rPr>
              <a:t>From VOA Learning English, this is the Economics Report.</a:t>
            </a:r>
            <a:r>
              <a:rPr lang="en-US" altLang="zh-CN" b="1" dirty="0">
                <a:solidFill>
                  <a:srgbClr val="0070C0"/>
                </a:solidFill>
                <a:latin typeface="Helvetica"/>
                <a:ea typeface="Helvetica Neue"/>
                <a:cs typeface="Helvetica Neue"/>
              </a:rPr>
              <a:t>)</a:t>
            </a:r>
            <a:r>
              <a:rPr lang="en-US" altLang="zh-CN" b="1" i="1" dirty="0">
                <a:solidFill>
                  <a:srgbClr val="0070C0"/>
                </a:solidFill>
                <a:latin typeface="Helvetica"/>
                <a:ea typeface="Helvetica Neue"/>
                <a:cs typeface="Helvetica Neue"/>
              </a:rPr>
              <a:t> </a:t>
            </a:r>
            <a:endParaRPr lang="zh-CN" altLang="en-US" b="1" i="1" dirty="0">
              <a:solidFill>
                <a:srgbClr val="0070C0"/>
              </a:solidFill>
              <a:latin typeface="Helvetica"/>
              <a:ea typeface="Helvetica Neue"/>
              <a:cs typeface="Helvetica Neue"/>
            </a:endParaRPr>
          </a:p>
        </p:txBody>
      </p:sp>
      <p:sp>
        <p:nvSpPr>
          <p:cNvPr id="8" name="矩形 7"/>
          <p:cNvSpPr/>
          <p:nvPr/>
        </p:nvSpPr>
        <p:spPr>
          <a:xfrm>
            <a:off x="285720" y="1097805"/>
            <a:ext cx="8715340" cy="830997"/>
          </a:xfrm>
          <a:prstGeom prst="rect">
            <a:avLst/>
          </a:prstGeom>
        </p:spPr>
        <p:txBody>
          <a:bodyPr wrap="square">
            <a:spAutoFit/>
          </a:bodyPr>
          <a:lstStyle/>
          <a:p>
            <a:pPr eaLnBrk="0" hangingPunct="0">
              <a:defRPr/>
            </a:pPr>
            <a:r>
              <a:rPr lang="en-US" altLang="zh-CN" sz="2400" b="1" dirty="0">
                <a:latin typeface="Helvetica"/>
                <a:ea typeface="Helvetica Neue"/>
                <a:cs typeface="Helvetica Neue"/>
              </a:rPr>
              <a:t>Listen to a short passage concerning unemployment in South African and fill in the missing information.</a:t>
            </a:r>
          </a:p>
        </p:txBody>
      </p:sp>
      <p:sp>
        <p:nvSpPr>
          <p:cNvPr id="9" name="Text Box 41"/>
          <p:cNvSpPr txBox="1">
            <a:spLocks noChangeArrowheads="1"/>
          </p:cNvSpPr>
          <p:nvPr/>
        </p:nvSpPr>
        <p:spPr bwMode="auto">
          <a:xfrm>
            <a:off x="3114212" y="4071942"/>
            <a:ext cx="1785950"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unskilled </a:t>
            </a:r>
          </a:p>
        </p:txBody>
      </p:sp>
      <p:sp>
        <p:nvSpPr>
          <p:cNvPr id="12" name="Text Box 42"/>
          <p:cNvSpPr txBox="1">
            <a:spLocks noChangeArrowheads="1"/>
          </p:cNvSpPr>
          <p:nvPr/>
        </p:nvSpPr>
        <p:spPr bwMode="auto">
          <a:xfrm rot="10800000" flipV="1">
            <a:off x="5048675" y="4929199"/>
            <a:ext cx="1991635"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positions</a:t>
            </a:r>
          </a:p>
        </p:txBody>
      </p:sp>
      <p:sp>
        <p:nvSpPr>
          <p:cNvPr id="13" name="矩形 12"/>
          <p:cNvSpPr/>
          <p:nvPr/>
        </p:nvSpPr>
        <p:spPr>
          <a:xfrm>
            <a:off x="5072066" y="428604"/>
            <a:ext cx="4184650"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pic>
        <p:nvPicPr>
          <p:cNvPr id="16" name="图片 15" descr="图片19.png"/>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7040310" y="6072206"/>
            <a:ext cx="1246466" cy="653884"/>
          </a:xfrm>
          <a:prstGeom prst="rect">
            <a:avLst/>
          </a:prstGeom>
        </p:spPr>
      </p:pic>
      <p:pic>
        <p:nvPicPr>
          <p:cNvPr id="14" name="Picture 3"/>
          <p:cNvPicPr>
            <a:picLocks noChangeAspect="1" noChangeArrowheads="1"/>
          </p:cNvPicPr>
          <p:nvPr/>
        </p:nvPicPr>
        <p:blipFill>
          <a:blip r:embed="rId6" cstate="print"/>
          <a:srcRect/>
          <a:stretch>
            <a:fillRect/>
          </a:stretch>
        </p:blipFill>
        <p:spPr bwMode="auto">
          <a:xfrm>
            <a:off x="-7938" y="9525"/>
            <a:ext cx="5080004" cy="1187450"/>
          </a:xfrm>
          <a:prstGeom prst="rect">
            <a:avLst/>
          </a:prstGeom>
          <a:noFill/>
          <a:ln w="9525">
            <a:noFill/>
            <a:miter lim="800000"/>
            <a:headEnd/>
            <a:tailEnd/>
          </a:ln>
        </p:spPr>
      </p:pic>
      <p:sp>
        <p:nvSpPr>
          <p:cNvPr id="15" name="TextBox 14"/>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9" name="c1.mp3">
            <a:hlinkClick r:id="" action="ppaction://media"/>
          </p:cNvPr>
          <p:cNvPicPr>
            <a:picLocks noRot="1" noChangeAspect="1"/>
          </p:cNvPicPr>
          <p:nvPr>
            <a:audioFile r:link="rId1"/>
          </p:nvPr>
        </p:nvPicPr>
        <p:blipFill>
          <a:blip r:embed="rId7"/>
          <a:stretch>
            <a:fillRect/>
          </a:stretch>
        </p:blipFill>
        <p:spPr>
          <a:xfrm>
            <a:off x="714348" y="2285992"/>
            <a:ext cx="304800" cy="304800"/>
          </a:xfrm>
          <a:prstGeom prst="rect">
            <a:avLst/>
          </a:prstGeom>
        </p:spPr>
      </p:pic>
    </p:spTree>
    <p:extLst>
      <p:ext uri="{BB962C8B-B14F-4D97-AF65-F5344CB8AC3E}">
        <p14:creationId xmlns:p14="http://schemas.microsoft.com/office/powerpoint/2010/main" val="28174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778"/>
                                        </p:tgtEl>
                                        <p:attrNameLst>
                                          <p:attrName>style.visibility</p:attrName>
                                        </p:attrNameLst>
                                      </p:cBhvr>
                                      <p:to>
                                        <p:strVal val="visible"/>
                                      </p:to>
                                    </p:set>
                                    <p:animEffect transition="in" filter="blinds(horizontal)">
                                      <p:cBhvr>
                                        <p:cTn id="7" dur="500"/>
                                        <p:tgtEl>
                                          <p:spTgt spid="1607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9"/>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 fill="hold"/>
                                        <p:tgtEl>
                                          <p:spTgt spid="19"/>
                                        </p:tgtEl>
                                      </p:cBhvr>
                                    </p:cmd>
                                  </p:childTnLst>
                                </p:cTn>
                              </p:par>
                            </p:childTnLst>
                          </p:cTn>
                        </p:par>
                      </p:childTnLst>
                    </p:cTn>
                  </p:par>
                </p:childTnLst>
              </p:cTn>
              <p:nextCondLst>
                <p:cond evt="onClick" delay="0">
                  <p:tgtEl>
                    <p:spTgt spid="19"/>
                  </p:tgtEl>
                </p:cond>
              </p:nextCondLst>
            </p:seq>
            <p:audio>
              <p:cMediaNode>
                <p:cTn id="24" fill="hold" display="0">
                  <p:stCondLst>
                    <p:cond delay="indefinite"/>
                  </p:stCondLst>
                  <p:endCondLst>
                    <p:cond evt="onPrev" delay="0">
                      <p:tgtEl>
                        <p:sldTgt/>
                      </p:tgtEl>
                    </p:cond>
                    <p:cond evt="onStopAudio" delay="0">
                      <p:tgtEl>
                        <p:sldTgt/>
                      </p:tgtEl>
                    </p:cond>
                  </p:endCondLst>
                </p:cTn>
                <p:tgtEl>
                  <p:spTgt spid="19"/>
                </p:tgtEl>
              </p:cMediaNode>
            </p:audio>
          </p:childTnLst>
        </p:cTn>
      </p:par>
    </p:tnLst>
    <p:bldLst>
      <p:bldP spid="17" grpId="0"/>
      <p:bldP spid="1607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a:stretch>
            <a:fillRect/>
          </a:stretch>
        </p:blipFill>
        <p:spPr bwMode="auto">
          <a:xfrm>
            <a:off x="-142908" y="1898675"/>
            <a:ext cx="9501254" cy="4530721"/>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5072066" y="481225"/>
            <a:ext cx="3578250" cy="504369"/>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sp>
        <p:nvSpPr>
          <p:cNvPr id="18" name="TextBox 17"/>
          <p:cNvSpPr txBox="1"/>
          <p:nvPr/>
        </p:nvSpPr>
        <p:spPr>
          <a:xfrm>
            <a:off x="785786" y="2363357"/>
            <a:ext cx="7286676" cy="4708981"/>
          </a:xfrm>
          <a:prstGeom prst="rect">
            <a:avLst/>
          </a:prstGeom>
          <a:noFill/>
          <a:effectLst>
            <a:glow rad="139700">
              <a:schemeClr val="accent3">
                <a:satMod val="175000"/>
                <a:alpha val="40000"/>
              </a:schemeClr>
            </a:glow>
          </a:effectLst>
        </p:spPr>
        <p:txBody>
          <a:bodyPr wrap="square">
            <a:spAutoFit/>
          </a:bodyPr>
          <a:lstStyle/>
          <a:p>
            <a:pPr fontAlgn="auto">
              <a:lnSpc>
                <a:spcPct val="120000"/>
              </a:lnSpc>
              <a:spcBef>
                <a:spcPts val="0"/>
              </a:spcBef>
              <a:spcAft>
                <a:spcPts val="0"/>
              </a:spcAft>
              <a:defRPr/>
            </a:pPr>
            <a:r>
              <a:rPr lang="en-US" altLang="zh-CN" sz="2400" dirty="0">
                <a:latin typeface="Helvetica"/>
                <a:ea typeface="楷体_GB2312" pitchFamily="49" charset="-122"/>
              </a:rPr>
              <a:t>    The sharp ____________ between jobs </a:t>
            </a:r>
          </a:p>
          <a:p>
            <a:pPr fontAlgn="auto">
              <a:lnSpc>
                <a:spcPct val="120000"/>
              </a:lnSpc>
              <a:spcBef>
                <a:spcPts val="0"/>
              </a:spcBef>
              <a:spcAft>
                <a:spcPts val="0"/>
              </a:spcAft>
              <a:defRPr/>
            </a:pPr>
            <a:r>
              <a:rPr lang="en-US" altLang="zh-CN" sz="2400" dirty="0">
                <a:latin typeface="Helvetica"/>
                <a:ea typeface="楷体_GB2312" pitchFamily="49" charset="-122"/>
              </a:rPr>
              <a:t>and skills were __________ recently when </a:t>
            </a:r>
          </a:p>
          <a:p>
            <a:pPr fontAlgn="auto">
              <a:lnSpc>
                <a:spcPct val="120000"/>
              </a:lnSpc>
              <a:spcBef>
                <a:spcPts val="0"/>
              </a:spcBef>
              <a:spcAft>
                <a:spcPts val="0"/>
              </a:spcAft>
              <a:defRPr/>
            </a:pPr>
            <a:r>
              <a:rPr lang="en-US" altLang="zh-CN" sz="2400" dirty="0">
                <a:latin typeface="Helvetica"/>
                <a:ea typeface="楷体_GB2312" pitchFamily="49" charset="-122"/>
              </a:rPr>
              <a:t>officials advertised  a job opening in the government. The position was that of </a:t>
            </a:r>
          </a:p>
          <a:p>
            <a:pPr fontAlgn="auto">
              <a:lnSpc>
                <a:spcPct val="120000"/>
              </a:lnSpc>
              <a:spcBef>
                <a:spcPts val="0"/>
              </a:spcBef>
              <a:spcAft>
                <a:spcPts val="0"/>
              </a:spcAft>
              <a:defRPr/>
            </a:pPr>
            <a:r>
              <a:rPr lang="en-US" altLang="zh-CN" sz="2400" dirty="0">
                <a:latin typeface="Helvetica"/>
                <a:ea typeface="楷体_GB2312" pitchFamily="49" charset="-122"/>
              </a:rPr>
              <a:t>auditor-general or chief financial </a:t>
            </a:r>
          </a:p>
          <a:p>
            <a:pPr fontAlgn="auto">
              <a:lnSpc>
                <a:spcPct val="120000"/>
              </a:lnSpc>
              <a:spcBef>
                <a:spcPts val="0"/>
              </a:spcBef>
              <a:spcAft>
                <a:spcPts val="0"/>
              </a:spcAft>
              <a:defRPr/>
            </a:pPr>
            <a:r>
              <a:rPr lang="en-US" altLang="zh-CN" sz="2400" dirty="0">
                <a:latin typeface="Helvetica"/>
                <a:ea typeface="楷体_GB2312" pitchFamily="49" charset="-122"/>
              </a:rPr>
              <a:t>supervisor. With a 26 percent ______________ </a:t>
            </a:r>
          </a:p>
          <a:p>
            <a:pPr fontAlgn="auto">
              <a:lnSpc>
                <a:spcPct val="120000"/>
              </a:lnSpc>
              <a:spcBef>
                <a:spcPts val="0"/>
              </a:spcBef>
              <a:spcAft>
                <a:spcPts val="0"/>
              </a:spcAft>
              <a:defRPr/>
            </a:pPr>
            <a:r>
              <a:rPr lang="en-US" altLang="zh-CN" sz="2400" dirty="0">
                <a:latin typeface="Helvetica"/>
                <a:ea typeface="楷体_GB2312" pitchFamily="49" charset="-122"/>
              </a:rPr>
              <a:t>rate nation-wide, there was no _____________ interest in the job.</a:t>
            </a:r>
            <a:endParaRPr lang="zh-CN" altLang="en-US" sz="2400" dirty="0">
              <a:latin typeface="Helvetica"/>
              <a:ea typeface="楷体_GB2312" pitchFamily="49" charset="-122"/>
            </a:endParaRPr>
          </a:p>
          <a:p>
            <a:pPr fontAlgn="auto">
              <a:lnSpc>
                <a:spcPct val="120000"/>
              </a:lnSpc>
              <a:spcBef>
                <a:spcPts val="0"/>
              </a:spcBef>
              <a:spcAft>
                <a:spcPts val="0"/>
              </a:spcAft>
              <a:defRPr/>
            </a:pPr>
            <a:endParaRPr lang="zh-CN" altLang="en-US" sz="2400" dirty="0">
              <a:latin typeface="Helvetica"/>
              <a:ea typeface="楷体_GB2312" pitchFamily="49" charset="-122"/>
            </a:endParaRPr>
          </a:p>
          <a:p>
            <a:pPr fontAlgn="auto">
              <a:lnSpc>
                <a:spcPct val="120000"/>
              </a:lnSpc>
              <a:spcBef>
                <a:spcPct val="50000"/>
              </a:spcBef>
              <a:spcAft>
                <a:spcPts val="0"/>
              </a:spcAft>
              <a:defRPr/>
            </a:pPr>
            <a:endParaRPr lang="en-US" altLang="zh-CN" sz="2400" dirty="0">
              <a:latin typeface="Helvetica"/>
              <a:ea typeface="楷体_GB2312" pitchFamily="49" charset="-122"/>
            </a:endParaRPr>
          </a:p>
        </p:txBody>
      </p:sp>
      <p:sp>
        <p:nvSpPr>
          <p:cNvPr id="20" name="Text Box 43"/>
          <p:cNvSpPr txBox="1">
            <a:spLocks noChangeArrowheads="1"/>
          </p:cNvSpPr>
          <p:nvPr/>
        </p:nvSpPr>
        <p:spPr bwMode="auto">
          <a:xfrm rot="10800000" flipV="1">
            <a:off x="2643174" y="2416169"/>
            <a:ext cx="2049462" cy="369888"/>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dirty="0">
                <a:latin typeface="Helvetica"/>
                <a:ea typeface="楷体_GB2312"/>
                <a:cs typeface="楷体_GB2312"/>
              </a:rPr>
              <a:t> </a:t>
            </a:r>
            <a:r>
              <a:rPr lang="en-US" altLang="zh-CN" sz="2400" b="1" dirty="0">
                <a:solidFill>
                  <a:srgbClr val="0070C0"/>
                </a:solidFill>
                <a:latin typeface="Helvetica"/>
                <a:ea typeface="Helvetica Neue"/>
                <a:cs typeface="Helvetica Neue"/>
              </a:rPr>
              <a:t>differences</a:t>
            </a:r>
          </a:p>
        </p:txBody>
      </p:sp>
      <p:sp>
        <p:nvSpPr>
          <p:cNvPr id="21" name="Text Box 208"/>
          <p:cNvSpPr txBox="1">
            <a:spLocks noChangeArrowheads="1"/>
          </p:cNvSpPr>
          <p:nvPr/>
        </p:nvSpPr>
        <p:spPr bwMode="auto">
          <a:xfrm rot="10800000" flipV="1">
            <a:off x="2928926" y="2844798"/>
            <a:ext cx="1816100" cy="369887"/>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a:solidFill>
                  <a:srgbClr val="0070C0"/>
                </a:solidFill>
                <a:latin typeface="Helvetica"/>
                <a:ea typeface="Helvetica Neue"/>
                <a:cs typeface="Helvetica Neue"/>
              </a:rPr>
              <a:t>apparent</a:t>
            </a:r>
            <a:r>
              <a:rPr lang="en-US" altLang="zh-CN" b="1" dirty="0">
                <a:solidFill>
                  <a:srgbClr val="0070C0"/>
                </a:solidFill>
                <a:latin typeface="Helvetica"/>
                <a:ea typeface="Helvetica Neue"/>
                <a:cs typeface="Helvetica Neue"/>
              </a:rPr>
              <a:t> </a:t>
            </a:r>
          </a:p>
        </p:txBody>
      </p:sp>
      <p:sp>
        <p:nvSpPr>
          <p:cNvPr id="22" name="Text Box 50"/>
          <p:cNvSpPr txBox="1">
            <a:spLocks noChangeArrowheads="1"/>
          </p:cNvSpPr>
          <p:nvPr/>
        </p:nvSpPr>
        <p:spPr bwMode="auto">
          <a:xfrm rot="10800000" flipV="1">
            <a:off x="5036706" y="4572008"/>
            <a:ext cx="2649538" cy="369888"/>
          </a:xfrm>
          <a:prstGeom prst="rect">
            <a:avLst/>
          </a:prstGeom>
          <a:noFill/>
          <a:ln w="9525" algn="ctr">
            <a:noFill/>
            <a:miter lim="800000"/>
            <a:headEnd/>
            <a:tailEnd/>
          </a:ln>
        </p:spPr>
        <p:txBody>
          <a:bodyPr lIns="0" tIns="0" rIns="0" bIns="0">
            <a:spAutoFit/>
          </a:bodyPr>
          <a:lstStyle/>
          <a:p>
            <a:pPr>
              <a:spcBef>
                <a:spcPct val="50000"/>
              </a:spcBef>
            </a:pPr>
            <a:r>
              <a:rPr lang="en-US" altLang="zh-CN" sz="2400" b="1" dirty="0">
                <a:solidFill>
                  <a:srgbClr val="0070C0"/>
                </a:solidFill>
                <a:latin typeface="Helvetica"/>
                <a:ea typeface="Helvetica Neue"/>
                <a:cs typeface="Helvetica Neue"/>
              </a:rPr>
              <a:t>unemployment</a:t>
            </a:r>
          </a:p>
        </p:txBody>
      </p:sp>
      <p:sp>
        <p:nvSpPr>
          <p:cNvPr id="23" name="Text Box 50"/>
          <p:cNvSpPr txBox="1">
            <a:spLocks noChangeArrowheads="1"/>
          </p:cNvSpPr>
          <p:nvPr/>
        </p:nvSpPr>
        <p:spPr bwMode="auto">
          <a:xfrm rot="10800000" flipV="1">
            <a:off x="5072081" y="5059375"/>
            <a:ext cx="2143125" cy="369888"/>
          </a:xfrm>
          <a:prstGeom prst="rect">
            <a:avLst/>
          </a:prstGeom>
          <a:noFill/>
          <a:ln w="9525" algn="ctr">
            <a:noFill/>
            <a:miter lim="800000"/>
            <a:headEnd/>
            <a:tailEnd/>
          </a:ln>
        </p:spPr>
        <p:txBody>
          <a:bodyPr lIns="0" tIns="0" rIns="0" bIns="0">
            <a:spAutoFit/>
          </a:bodyPr>
          <a:lstStyle/>
          <a:p>
            <a:pPr>
              <a:spcBef>
                <a:spcPct val="50000"/>
              </a:spcBef>
            </a:pPr>
            <a:r>
              <a:rPr lang="en-US" altLang="zh-CN" sz="2400" b="1" dirty="0">
                <a:solidFill>
                  <a:srgbClr val="0070C0"/>
                </a:solidFill>
                <a:latin typeface="Helvetica"/>
                <a:ea typeface="Helvetica Neue"/>
                <a:cs typeface="Helvetica Neue"/>
              </a:rPr>
              <a:t>  shortage of</a:t>
            </a:r>
          </a:p>
        </p:txBody>
      </p:sp>
      <p:sp>
        <p:nvSpPr>
          <p:cNvPr id="14" name="矩形 13"/>
          <p:cNvSpPr/>
          <p:nvPr/>
        </p:nvSpPr>
        <p:spPr>
          <a:xfrm>
            <a:off x="285752" y="1142984"/>
            <a:ext cx="8786842" cy="830997"/>
          </a:xfrm>
          <a:prstGeom prst="rect">
            <a:avLst/>
          </a:prstGeom>
        </p:spPr>
        <p:txBody>
          <a:bodyPr wrap="square">
            <a:spAutoFit/>
          </a:bodyPr>
          <a:lstStyle/>
          <a:p>
            <a:pPr eaLnBrk="0" hangingPunct="0">
              <a:defRPr/>
            </a:pPr>
            <a:r>
              <a:rPr lang="en-US" altLang="zh-CN" sz="2400" b="1" dirty="0">
                <a:latin typeface="Helvetica"/>
                <a:ea typeface="Helvetica Neue"/>
                <a:cs typeface="Helvetica Neue"/>
              </a:rPr>
              <a:t>Listen to a short passage concerning unemployment in South African and fill in the missing information.</a:t>
            </a:r>
          </a:p>
        </p:txBody>
      </p:sp>
      <p:pic>
        <p:nvPicPr>
          <p:cNvPr id="16" name="图片 15" descr="图片19.png"/>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6926990" y="6219645"/>
            <a:ext cx="1216910" cy="638379"/>
          </a:xfrm>
          <a:prstGeom prst="rect">
            <a:avLst/>
          </a:prstGeom>
        </p:spPr>
      </p:pic>
      <p:pic>
        <p:nvPicPr>
          <p:cNvPr id="17" name="Picture 3"/>
          <p:cNvPicPr>
            <a:picLocks noChangeAspect="1" noChangeArrowheads="1"/>
          </p:cNvPicPr>
          <p:nvPr/>
        </p:nvPicPr>
        <p:blipFill>
          <a:blip r:embed="rId6" cstate="print"/>
          <a:srcRect/>
          <a:stretch>
            <a:fillRect/>
          </a:stretch>
        </p:blipFill>
        <p:spPr bwMode="auto">
          <a:xfrm>
            <a:off x="-7938" y="9525"/>
            <a:ext cx="5080004" cy="1187450"/>
          </a:xfrm>
          <a:prstGeom prst="rect">
            <a:avLst/>
          </a:prstGeom>
          <a:noFill/>
          <a:ln w="9525">
            <a:noFill/>
            <a:miter lim="800000"/>
            <a:headEnd/>
            <a:tailEnd/>
          </a:ln>
        </p:spPr>
      </p:pic>
      <p:sp>
        <p:nvSpPr>
          <p:cNvPr id="24" name="TextBox 23"/>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5" name="c2.mp3">
            <a:hlinkClick r:id="" action="ppaction://media"/>
          </p:cNvPr>
          <p:cNvPicPr>
            <a:picLocks noRot="1" noChangeAspect="1"/>
          </p:cNvPicPr>
          <p:nvPr>
            <a:audioFile r:link="rId1"/>
          </p:nvPr>
        </p:nvPicPr>
        <p:blipFill>
          <a:blip r:embed="rId7"/>
          <a:stretch>
            <a:fillRect/>
          </a:stretch>
        </p:blipFill>
        <p:spPr>
          <a:xfrm>
            <a:off x="838176" y="2338382"/>
            <a:ext cx="304800" cy="304800"/>
          </a:xfrm>
          <a:prstGeom prst="rect">
            <a:avLst/>
          </a:prstGeom>
        </p:spPr>
      </p:pic>
    </p:spTree>
    <p:extLst>
      <p:ext uri="{BB962C8B-B14F-4D97-AF65-F5344CB8AC3E}">
        <p14:creationId xmlns:p14="http://schemas.microsoft.com/office/powerpoint/2010/main" val="1050817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25"/>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 fill="hold"/>
                                        <p:tgtEl>
                                          <p:spTgt spid="25"/>
                                        </p:tgtEl>
                                      </p:cBhvr>
                                    </p:cmd>
                                  </p:childTnLst>
                                </p:cTn>
                              </p:par>
                            </p:childTnLst>
                          </p:cTn>
                        </p:par>
                      </p:childTnLst>
                    </p:cTn>
                  </p:par>
                </p:childTnLst>
              </p:cTn>
              <p:nextCondLst>
                <p:cond evt="onClick" delay="0">
                  <p:tgtEl>
                    <p:spTgt spid="25"/>
                  </p:tgtEl>
                </p:cond>
              </p:nextCondLst>
            </p:seq>
            <p:audio>
              <p:cMediaNode>
                <p:cTn id="33" fill="hold" display="0">
                  <p:stCondLst>
                    <p:cond delay="indefinite"/>
                  </p:stCondLst>
                  <p:endCondLst>
                    <p:cond evt="onPrev" delay="0">
                      <p:tgtEl>
                        <p:sldTgt/>
                      </p:tgtEl>
                    </p:cond>
                    <p:cond evt="onStopAudio" delay="0">
                      <p:tgtEl>
                        <p:sldTgt/>
                      </p:tgtEl>
                    </p:cond>
                  </p:endCondLst>
                </p:cTn>
                <p:tgtEl>
                  <p:spTgt spid="25"/>
                </p:tgtEl>
              </p:cMediaNode>
            </p:audio>
          </p:childTnLst>
        </p:cTn>
      </p:par>
    </p:tnLst>
    <p:bldLst>
      <p:bldP spid="18" grpId="0"/>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l="1527" r="763"/>
          <a:stretch>
            <a:fillRect/>
          </a:stretch>
        </p:blipFill>
        <p:spPr bwMode="auto">
          <a:xfrm>
            <a:off x="0" y="1827213"/>
            <a:ext cx="9358346" cy="4673621"/>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8" name="矩形 17"/>
          <p:cNvSpPr/>
          <p:nvPr/>
        </p:nvSpPr>
        <p:spPr>
          <a:xfrm>
            <a:off x="5065716" y="428604"/>
            <a:ext cx="4149754" cy="504369"/>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sp>
        <p:nvSpPr>
          <p:cNvPr id="16" name="TextBox 15"/>
          <p:cNvSpPr txBox="1"/>
          <p:nvPr/>
        </p:nvSpPr>
        <p:spPr>
          <a:xfrm>
            <a:off x="1142976" y="2214554"/>
            <a:ext cx="6786610" cy="4672048"/>
          </a:xfrm>
          <a:prstGeom prst="rect">
            <a:avLst/>
          </a:prstGeom>
          <a:noFill/>
          <a:effectLst>
            <a:glow rad="139700">
              <a:schemeClr val="accent3">
                <a:satMod val="175000"/>
                <a:alpha val="40000"/>
              </a:schemeClr>
            </a:glow>
          </a:effectLst>
        </p:spPr>
        <p:txBody>
          <a:bodyPr wrap="square">
            <a:spAutoFit/>
          </a:bodyPr>
          <a:lstStyle/>
          <a:p>
            <a:pPr fontAlgn="auto">
              <a:lnSpc>
                <a:spcPct val="130000"/>
              </a:lnSpc>
              <a:spcBef>
                <a:spcPts val="0"/>
              </a:spcBef>
              <a:spcAft>
                <a:spcPts val="0"/>
              </a:spcAft>
              <a:defRPr/>
            </a:pPr>
            <a:r>
              <a:rPr lang="en-US" altLang="zh-CN" sz="2400" dirty="0">
                <a:latin typeface="Helvetica"/>
                <a:ea typeface="楷体_GB2312" pitchFamily="49" charset="-122"/>
              </a:rPr>
              <a:t>    90 people asked to be considered. But </a:t>
            </a:r>
          </a:p>
          <a:p>
            <a:pPr fontAlgn="auto">
              <a:lnSpc>
                <a:spcPct val="130000"/>
              </a:lnSpc>
              <a:spcBef>
                <a:spcPts val="0"/>
              </a:spcBef>
              <a:spcAft>
                <a:spcPts val="0"/>
              </a:spcAft>
              <a:defRPr/>
            </a:pPr>
            <a:r>
              <a:rPr lang="en-US" altLang="zh-CN" sz="2400" dirty="0">
                <a:latin typeface="Helvetica"/>
                <a:ea typeface="楷体_GB2312" pitchFamily="49" charset="-122"/>
              </a:rPr>
              <a:t>officials said many of them lack the necessary skills or education. The auditor</a:t>
            </a:r>
          </a:p>
          <a:p>
            <a:pPr fontAlgn="auto">
              <a:lnSpc>
                <a:spcPct val="130000"/>
              </a:lnSpc>
              <a:spcBef>
                <a:spcPts val="0"/>
              </a:spcBef>
              <a:spcAft>
                <a:spcPts val="0"/>
              </a:spcAft>
              <a:defRPr/>
            </a:pPr>
            <a:r>
              <a:rPr lang="en-US" altLang="zh-CN" sz="2400" dirty="0">
                <a:latin typeface="Helvetica"/>
                <a:ea typeface="楷体_GB2312" pitchFamily="49" charset="-122"/>
              </a:rPr>
              <a:t>-general is _______________ supervising </a:t>
            </a:r>
          </a:p>
          <a:p>
            <a:pPr fontAlgn="auto">
              <a:lnSpc>
                <a:spcPct val="130000"/>
              </a:lnSpc>
              <a:spcBef>
                <a:spcPts val="0"/>
              </a:spcBef>
              <a:spcAft>
                <a:spcPts val="0"/>
              </a:spcAft>
              <a:defRPr/>
            </a:pPr>
            <a:r>
              <a:rPr lang="en-US" altLang="zh-CN" sz="2400" dirty="0">
                <a:latin typeface="Helvetica"/>
                <a:ea typeface="楷体_GB2312" pitchFamily="49" charset="-122"/>
              </a:rPr>
              <a:t>and</a:t>
            </a:r>
            <a:r>
              <a:rPr lang="zh-CN" altLang="en-US" sz="2400" dirty="0">
                <a:latin typeface="Helvetica"/>
                <a:ea typeface="楷体_GB2312" pitchFamily="49" charset="-122"/>
              </a:rPr>
              <a:t> </a:t>
            </a:r>
            <a:r>
              <a:rPr lang="en-US" altLang="zh-CN" sz="2400" dirty="0">
                <a:latin typeface="Helvetica"/>
                <a:ea typeface="楷体_GB2312" pitchFamily="49" charset="-122"/>
              </a:rPr>
              <a:t>independently examining South Africa’s finances.</a:t>
            </a:r>
            <a:r>
              <a:rPr lang="zh-CN" altLang="en-US" sz="2400" dirty="0">
                <a:latin typeface="Helvetica"/>
                <a:ea typeface="楷体_GB2312" pitchFamily="49" charset="-122"/>
              </a:rPr>
              <a:t> </a:t>
            </a:r>
            <a:r>
              <a:rPr lang="en-US" altLang="zh-CN" sz="2400" dirty="0">
                <a:latin typeface="Helvetica"/>
                <a:ea typeface="楷体_GB2312" pitchFamily="49" charset="-122"/>
              </a:rPr>
              <a:t>The advertisement said,  the position required the person to be </a:t>
            </a:r>
          </a:p>
          <a:p>
            <a:pPr fontAlgn="auto">
              <a:lnSpc>
                <a:spcPct val="130000"/>
              </a:lnSpc>
              <a:spcBef>
                <a:spcPts val="0"/>
              </a:spcBef>
              <a:spcAft>
                <a:spcPts val="0"/>
              </a:spcAft>
              <a:defRPr/>
            </a:pPr>
            <a:r>
              <a:rPr lang="en-US" altLang="zh-CN" sz="2400" dirty="0">
                <a:latin typeface="Helvetica"/>
                <a:ea typeface="楷体_GB2312" pitchFamily="49" charset="-122"/>
              </a:rPr>
              <a:t>a trained __________. </a:t>
            </a:r>
            <a:endParaRPr lang="zh-CN" altLang="en-US" sz="2400" dirty="0">
              <a:latin typeface="Helvetica"/>
              <a:ea typeface="楷体_GB2312" pitchFamily="49" charset="-122"/>
            </a:endParaRPr>
          </a:p>
          <a:p>
            <a:pPr algn="just" fontAlgn="auto">
              <a:lnSpc>
                <a:spcPct val="150000"/>
              </a:lnSpc>
              <a:spcBef>
                <a:spcPct val="50000"/>
              </a:spcBef>
              <a:spcAft>
                <a:spcPts val="0"/>
              </a:spcAft>
              <a:defRPr/>
            </a:pPr>
            <a:endParaRPr lang="en-US" altLang="zh-CN" sz="2400" dirty="0">
              <a:latin typeface="Helvetica"/>
              <a:ea typeface="楷体_GB2312" pitchFamily="49" charset="-122"/>
            </a:endParaRPr>
          </a:p>
        </p:txBody>
      </p:sp>
      <p:sp>
        <p:nvSpPr>
          <p:cNvPr id="19" name="Text Box 50"/>
          <p:cNvSpPr txBox="1">
            <a:spLocks noChangeArrowheads="1"/>
          </p:cNvSpPr>
          <p:nvPr/>
        </p:nvSpPr>
        <p:spPr bwMode="auto">
          <a:xfrm>
            <a:off x="2928926" y="3707952"/>
            <a:ext cx="2500312" cy="406400"/>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400" b="1" dirty="0">
                <a:solidFill>
                  <a:srgbClr val="0070C0"/>
                </a:solidFill>
                <a:latin typeface="Helvetica"/>
                <a:ea typeface="Helvetica Neue"/>
                <a:cs typeface="Helvetica Neue"/>
              </a:rPr>
              <a:t>responsible for</a:t>
            </a:r>
          </a:p>
        </p:txBody>
      </p:sp>
      <p:sp>
        <p:nvSpPr>
          <p:cNvPr id="20" name="Text Box 50"/>
          <p:cNvSpPr txBox="1">
            <a:spLocks noChangeArrowheads="1"/>
          </p:cNvSpPr>
          <p:nvPr/>
        </p:nvSpPr>
        <p:spPr bwMode="auto">
          <a:xfrm rot="10800000" flipV="1">
            <a:off x="2571736" y="5629293"/>
            <a:ext cx="1816100" cy="442912"/>
          </a:xfrm>
          <a:prstGeom prst="rect">
            <a:avLst/>
          </a:prstGeom>
          <a:noFill/>
          <a:ln w="9525" algn="ctr">
            <a:noFill/>
            <a:miter lim="800000"/>
            <a:headEnd/>
            <a:tailEnd/>
          </a:ln>
        </p:spPr>
        <p:txBody>
          <a:bodyPr lIns="0" tIns="0" rIns="0" bIns="0">
            <a:spAutoFit/>
          </a:bodyPr>
          <a:lstStyle/>
          <a:p>
            <a:pPr fontAlgn="auto">
              <a:lnSpc>
                <a:spcPct val="120000"/>
              </a:lnSpc>
              <a:spcBef>
                <a:spcPct val="50000"/>
              </a:spcBef>
              <a:spcAft>
                <a:spcPts val="0"/>
              </a:spcAft>
              <a:defRPr/>
            </a:pPr>
            <a:r>
              <a:rPr lang="en-US" altLang="zh-CN" sz="2400" b="1" dirty="0">
                <a:solidFill>
                  <a:srgbClr val="0070C0"/>
                </a:solidFill>
                <a:uFill>
                  <a:solidFill>
                    <a:schemeClr val="tx1"/>
                  </a:solidFill>
                </a:uFill>
                <a:latin typeface="Helvetica"/>
                <a:ea typeface="Helvetica Neue"/>
                <a:cs typeface="Helvetica Neue"/>
              </a:rPr>
              <a:t>accountant</a:t>
            </a:r>
          </a:p>
        </p:txBody>
      </p:sp>
      <p:pic>
        <p:nvPicPr>
          <p:cNvPr id="14" name="图片 13" descr="图片19.png"/>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7051147" y="6247301"/>
            <a:ext cx="1164191" cy="610723"/>
          </a:xfrm>
          <a:prstGeom prst="rect">
            <a:avLst/>
          </a:prstGeom>
        </p:spPr>
      </p:pic>
      <p:sp>
        <p:nvSpPr>
          <p:cNvPr id="21" name="矩形 20"/>
          <p:cNvSpPr/>
          <p:nvPr/>
        </p:nvSpPr>
        <p:spPr>
          <a:xfrm>
            <a:off x="285752" y="1142984"/>
            <a:ext cx="8786842" cy="830997"/>
          </a:xfrm>
          <a:prstGeom prst="rect">
            <a:avLst/>
          </a:prstGeom>
        </p:spPr>
        <p:txBody>
          <a:bodyPr wrap="square">
            <a:spAutoFit/>
          </a:bodyPr>
          <a:lstStyle/>
          <a:p>
            <a:pPr eaLnBrk="0" hangingPunct="0">
              <a:defRPr/>
            </a:pPr>
            <a:r>
              <a:rPr lang="en-US" altLang="zh-CN" sz="2400" b="1" dirty="0">
                <a:latin typeface="Helvetica"/>
                <a:ea typeface="Helvetica Neue"/>
                <a:cs typeface="Helvetica Neue"/>
              </a:rPr>
              <a:t>Listen to a short passage concerning unemployment in South African and fill in the missing information.</a:t>
            </a:r>
          </a:p>
        </p:txBody>
      </p:sp>
      <p:pic>
        <p:nvPicPr>
          <p:cNvPr id="13" name="Picture 3"/>
          <p:cNvPicPr>
            <a:picLocks noChangeAspect="1" noChangeArrowheads="1"/>
          </p:cNvPicPr>
          <p:nvPr/>
        </p:nvPicPr>
        <p:blipFill>
          <a:blip r:embed="rId6" cstate="print"/>
          <a:srcRect/>
          <a:stretch>
            <a:fillRect/>
          </a:stretch>
        </p:blipFill>
        <p:spPr bwMode="auto">
          <a:xfrm>
            <a:off x="-7938" y="9525"/>
            <a:ext cx="5080004" cy="1187450"/>
          </a:xfrm>
          <a:prstGeom prst="rect">
            <a:avLst/>
          </a:prstGeom>
          <a:noFill/>
          <a:ln w="9525">
            <a:noFill/>
            <a:miter lim="800000"/>
            <a:headEnd/>
            <a:tailEnd/>
          </a:ln>
        </p:spPr>
      </p:pic>
      <p:sp>
        <p:nvSpPr>
          <p:cNvPr id="17" name="TextBox 16"/>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2" name="c3.mp3">
            <a:hlinkClick r:id="" action="ppaction://media"/>
          </p:cNvPr>
          <p:cNvPicPr>
            <a:picLocks noRot="1" noChangeAspect="1"/>
          </p:cNvPicPr>
          <p:nvPr>
            <a:audioFile r:link="rId1"/>
          </p:nvPr>
        </p:nvPicPr>
        <p:blipFill>
          <a:blip r:embed="rId7"/>
          <a:stretch>
            <a:fillRect/>
          </a:stretch>
        </p:blipFill>
        <p:spPr>
          <a:xfrm>
            <a:off x="767290" y="2285992"/>
            <a:ext cx="304800" cy="304800"/>
          </a:xfrm>
          <a:prstGeom prst="rect">
            <a:avLst/>
          </a:prstGeom>
        </p:spPr>
      </p:pic>
    </p:spTree>
    <p:extLst>
      <p:ext uri="{BB962C8B-B14F-4D97-AF65-F5344CB8AC3E}">
        <p14:creationId xmlns:p14="http://schemas.microsoft.com/office/powerpoint/2010/main" val="179307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22"/>
                                        </p:tgtEl>
                                      </p:cBhvr>
                                    </p:cmd>
                                  </p:childTnLst>
                                </p:cTn>
                              </p:par>
                            </p:childTnLst>
                          </p:cTn>
                        </p:par>
                      </p:childTnLst>
                    </p:cTn>
                  </p:par>
                </p:childTnLst>
              </p:cTn>
              <p:nextCondLst>
                <p:cond evt="onClick" delay="0">
                  <p:tgtEl>
                    <p:spTgt spid="22"/>
                  </p:tgtEl>
                </p:cond>
              </p:nextCondLst>
            </p:seq>
            <p:audio>
              <p:cMediaNode>
                <p:cTn id="23" fill="hold" display="0">
                  <p:stCondLst>
                    <p:cond delay="indefinite"/>
                  </p:stCondLst>
                  <p:endCondLst>
                    <p:cond evt="onPrev" delay="0">
                      <p:tgtEl>
                        <p:sldTgt/>
                      </p:tgtEl>
                    </p:cond>
                    <p:cond evt="onStopAudio" delay="0">
                      <p:tgtEl>
                        <p:sldTgt/>
                      </p:tgtEl>
                    </p:cond>
                  </p:endCondLst>
                </p:cTn>
                <p:tgtEl>
                  <p:spTgt spid="22"/>
                </p:tgtEl>
              </p:cMediaNode>
            </p:audio>
          </p:childTnLst>
        </p:cTn>
      </p:par>
    </p:tnLst>
    <p:bldLst>
      <p:bldP spid="16"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a:stretch>
            <a:fillRect/>
          </a:stretch>
        </p:blipFill>
        <p:spPr bwMode="auto">
          <a:xfrm>
            <a:off x="-71470" y="2214554"/>
            <a:ext cx="9429816" cy="3714465"/>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5000628" y="428604"/>
            <a:ext cx="3918166" cy="504369"/>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Compound Dictation</a:t>
            </a:r>
            <a:endParaRPr lang="zh-CN" altLang="en-US" sz="2400" b="1" dirty="0">
              <a:solidFill>
                <a:srgbClr val="0070C0"/>
              </a:solidFill>
              <a:latin typeface="Helvetica"/>
              <a:ea typeface="Helvetica Neue"/>
              <a:cs typeface="Helvetica Neue"/>
            </a:endParaRPr>
          </a:p>
        </p:txBody>
      </p:sp>
      <p:sp>
        <p:nvSpPr>
          <p:cNvPr id="15" name="TextBox 14"/>
          <p:cNvSpPr txBox="1"/>
          <p:nvPr/>
        </p:nvSpPr>
        <p:spPr>
          <a:xfrm>
            <a:off x="857224" y="2857496"/>
            <a:ext cx="6429420" cy="2936188"/>
          </a:xfrm>
          <a:prstGeom prst="rect">
            <a:avLst/>
          </a:prstGeom>
          <a:noFill/>
          <a:effectLst>
            <a:glow rad="139700">
              <a:schemeClr val="accent3">
                <a:satMod val="175000"/>
                <a:alpha val="40000"/>
              </a:schemeClr>
            </a:glow>
          </a:effectLst>
        </p:spPr>
        <p:txBody>
          <a:bodyPr wrap="square">
            <a:spAutoFit/>
          </a:bodyPr>
          <a:lstStyle/>
          <a:p>
            <a:pPr fontAlgn="auto">
              <a:spcBef>
                <a:spcPct val="50000"/>
              </a:spcBef>
              <a:spcAft>
                <a:spcPts val="0"/>
              </a:spcAft>
              <a:defRPr/>
            </a:pPr>
            <a:r>
              <a:rPr lang="en-US" altLang="zh-CN" sz="2400" dirty="0">
                <a:latin typeface="Helvetica"/>
                <a:ea typeface="楷体_GB2312" pitchFamily="49" charset="-122"/>
              </a:rPr>
              <a:t>    It said candidates had to have at least a ____________________ and years of experience. Yet among the job-hopefuls were __________, a security guard, a secretary and some whose highest education level was high school. </a:t>
            </a:r>
            <a:endParaRPr lang="zh-CN" altLang="en-US" sz="2400" dirty="0">
              <a:latin typeface="Helvetica"/>
              <a:ea typeface="楷体_GB2312" pitchFamily="49" charset="-122"/>
            </a:endParaRPr>
          </a:p>
          <a:p>
            <a:pPr fontAlgn="auto">
              <a:lnSpc>
                <a:spcPct val="120000"/>
              </a:lnSpc>
              <a:spcBef>
                <a:spcPct val="50000"/>
              </a:spcBef>
              <a:spcAft>
                <a:spcPts val="0"/>
              </a:spcAft>
              <a:defRPr/>
            </a:pPr>
            <a:endParaRPr lang="en-US" altLang="zh-CN" sz="2400" dirty="0">
              <a:latin typeface="Helvetica"/>
              <a:ea typeface="楷体_GB2312" pitchFamily="49" charset="-122"/>
            </a:endParaRPr>
          </a:p>
        </p:txBody>
      </p:sp>
      <p:sp>
        <p:nvSpPr>
          <p:cNvPr id="20" name="Text Box 1029"/>
          <p:cNvSpPr txBox="1">
            <a:spLocks noChangeArrowheads="1"/>
          </p:cNvSpPr>
          <p:nvPr/>
        </p:nvSpPr>
        <p:spPr bwMode="auto">
          <a:xfrm rot="10800000" flipV="1">
            <a:off x="1428728" y="3214686"/>
            <a:ext cx="2862262" cy="442912"/>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400" b="1" dirty="0">
                <a:solidFill>
                  <a:srgbClr val="0070C0"/>
                </a:solidFill>
                <a:latin typeface="Helvetica"/>
                <a:ea typeface="Helvetica Neue"/>
                <a:cs typeface="Helvetica Neue"/>
              </a:rPr>
              <a:t>Master’s degree</a:t>
            </a:r>
          </a:p>
        </p:txBody>
      </p:sp>
      <p:sp>
        <p:nvSpPr>
          <p:cNvPr id="21" name="Text Box 1029"/>
          <p:cNvSpPr txBox="1">
            <a:spLocks noChangeArrowheads="1"/>
          </p:cNvSpPr>
          <p:nvPr/>
        </p:nvSpPr>
        <p:spPr bwMode="auto">
          <a:xfrm>
            <a:off x="1785918" y="3973358"/>
            <a:ext cx="1643062" cy="384336"/>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400" b="1" dirty="0">
                <a:solidFill>
                  <a:srgbClr val="0070C0"/>
                </a:solidFill>
                <a:latin typeface="Helvetica"/>
                <a:ea typeface="Helvetica Neue"/>
                <a:cs typeface="Helvetica Neue"/>
              </a:rPr>
              <a:t>  laborers</a:t>
            </a:r>
          </a:p>
        </p:txBody>
      </p:sp>
      <p:sp>
        <p:nvSpPr>
          <p:cNvPr id="14" name="矩形 13"/>
          <p:cNvSpPr/>
          <p:nvPr/>
        </p:nvSpPr>
        <p:spPr>
          <a:xfrm>
            <a:off x="285752" y="1142984"/>
            <a:ext cx="8786842" cy="830997"/>
          </a:xfrm>
          <a:prstGeom prst="rect">
            <a:avLst/>
          </a:prstGeom>
        </p:spPr>
        <p:txBody>
          <a:bodyPr wrap="square">
            <a:spAutoFit/>
          </a:bodyPr>
          <a:lstStyle/>
          <a:p>
            <a:pPr eaLnBrk="0" hangingPunct="0">
              <a:defRPr/>
            </a:pPr>
            <a:r>
              <a:rPr lang="en-US" altLang="zh-CN" sz="2400" b="1" dirty="0">
                <a:latin typeface="Helvetica"/>
                <a:ea typeface="Helvetica Neue"/>
                <a:cs typeface="Helvetica Neue"/>
              </a:rPr>
              <a:t>Listen to a short passage concerning unemployment in South African and fill in the missing information.</a:t>
            </a:r>
          </a:p>
        </p:txBody>
      </p:sp>
      <p:pic>
        <p:nvPicPr>
          <p:cNvPr id="12" name="Picture 3"/>
          <p:cNvPicPr>
            <a:picLocks noChangeAspect="1" noChangeArrowheads="1"/>
          </p:cNvPicPr>
          <p:nvPr/>
        </p:nvPicPr>
        <p:blipFill>
          <a:blip r:embed="rId5" cstate="print"/>
          <a:srcRect/>
          <a:stretch>
            <a:fillRect/>
          </a:stretch>
        </p:blipFill>
        <p:spPr bwMode="auto">
          <a:xfrm>
            <a:off x="-7938" y="9525"/>
            <a:ext cx="5080004" cy="1187450"/>
          </a:xfrm>
          <a:prstGeom prst="rect">
            <a:avLst/>
          </a:prstGeom>
          <a:noFill/>
          <a:ln w="9525">
            <a:noFill/>
            <a:miter lim="800000"/>
            <a:headEnd/>
            <a:tailEnd/>
          </a:ln>
        </p:spPr>
      </p:pic>
      <p:sp>
        <p:nvSpPr>
          <p:cNvPr id="13" name="TextBox 12"/>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7" name="c4.mp3">
            <a:hlinkClick r:id="" action="ppaction://media"/>
          </p:cNvPr>
          <p:cNvPicPr>
            <a:picLocks noRot="1" noChangeAspect="1"/>
          </p:cNvPicPr>
          <p:nvPr>
            <a:audioFile r:link="rId1"/>
          </p:nvPr>
        </p:nvPicPr>
        <p:blipFill>
          <a:blip r:embed="rId6"/>
          <a:stretch>
            <a:fillRect/>
          </a:stretch>
        </p:blipFill>
        <p:spPr>
          <a:xfrm>
            <a:off x="909614" y="2643182"/>
            <a:ext cx="304800" cy="304800"/>
          </a:xfrm>
          <a:prstGeom prst="rect">
            <a:avLst/>
          </a:prstGeom>
        </p:spPr>
      </p:pic>
      <p:pic>
        <p:nvPicPr>
          <p:cNvPr id="16" name="Picture 4">
            <a:hlinkClick r:id="rId7" action="ppaction://hlinksldjump"/>
          </p:cNvPr>
          <p:cNvPicPr>
            <a:picLocks noChangeAspect="1" noChangeArrowheads="1"/>
          </p:cNvPicPr>
          <p:nvPr/>
        </p:nvPicPr>
        <p:blipFill>
          <a:blip r:embed="rId8"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645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17"/>
                                        </p:tgtEl>
                                      </p:cBhvr>
                                    </p:cmd>
                                  </p:childTnLst>
                                </p:cTn>
                              </p:par>
                            </p:childTnLst>
                          </p:cTn>
                        </p:par>
                      </p:childTnLst>
                    </p:cTn>
                  </p:par>
                </p:childTnLst>
              </p:cTn>
              <p:nextCondLst>
                <p:cond evt="onClick" delay="0">
                  <p:tgtEl>
                    <p:spTgt spid="17"/>
                  </p:tgtEl>
                </p:cond>
              </p:nextCondLst>
            </p:seq>
            <p:audio>
              <p:cMediaNode>
                <p:cTn id="23" fill="hold" display="0">
                  <p:stCondLst>
                    <p:cond delay="indefinite"/>
                  </p:stCondLst>
                  <p:endCondLst>
                    <p:cond evt="onPrev" delay="0">
                      <p:tgtEl>
                        <p:sldTgt/>
                      </p:tgtEl>
                    </p:cond>
                    <p:cond evt="onStopAudio" delay="0">
                      <p:tgtEl>
                        <p:sldTgt/>
                      </p:tgtEl>
                    </p:cond>
                  </p:endCondLst>
                </p:cTn>
                <p:tgtEl>
                  <p:spTgt spid="17"/>
                </p:tgtEl>
              </p:cMediaNode>
            </p:audio>
          </p:childTnLst>
        </p:cTn>
      </p:par>
    </p:tnLst>
    <p:bldLst>
      <p:bldP spid="15"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3"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14288" y="3617913"/>
            <a:ext cx="4014784" cy="1152525"/>
          </a:xfrm>
          <a:prstGeom prst="rect">
            <a:avLst/>
          </a:prstGeom>
          <a:noFill/>
          <a:ln w="9525">
            <a:noFill/>
            <a:miter lim="800000"/>
            <a:headEnd/>
            <a:tailEnd/>
          </a:ln>
        </p:spPr>
      </p:pic>
      <p:pic>
        <p:nvPicPr>
          <p:cNvPr id="169994" name="Picture 2"/>
          <p:cNvPicPr>
            <a:picLocks noChangeAspect="1" noChangeArrowheads="1"/>
          </p:cNvPicPr>
          <p:nvPr/>
        </p:nvPicPr>
        <p:blipFill>
          <a:blip r:embed="rId3" cstate="print"/>
          <a:srcRect/>
          <a:stretch>
            <a:fillRect/>
          </a:stretch>
        </p:blipFill>
        <p:spPr bwMode="auto">
          <a:xfrm>
            <a:off x="-14288" y="2419351"/>
            <a:ext cx="4657726" cy="1152525"/>
          </a:xfrm>
          <a:prstGeom prst="rect">
            <a:avLst/>
          </a:prstGeom>
          <a:noFill/>
          <a:ln w="9525">
            <a:noFill/>
            <a:miter lim="800000"/>
            <a:headEnd/>
            <a:tailEnd/>
          </a:ln>
        </p:spPr>
      </p:pic>
      <p:sp>
        <p:nvSpPr>
          <p:cNvPr id="26" name="TextBox 25">
            <a:hlinkClick r:id="rId4" action="ppaction://hlinksldjump"/>
          </p:cNvPr>
          <p:cNvSpPr txBox="1"/>
          <p:nvPr/>
        </p:nvSpPr>
        <p:spPr>
          <a:xfrm>
            <a:off x="25241" y="2913063"/>
            <a:ext cx="3481387"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5" action="ppaction://hlinksldjump"/>
          </p:cNvPr>
          <p:cNvSpPr txBox="1"/>
          <p:nvPr/>
        </p:nvSpPr>
        <p:spPr>
          <a:xfrm>
            <a:off x="71406" y="4116388"/>
            <a:ext cx="3481387"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6" action="ppaction://hlinksldjump"/>
          </p:cNvPr>
          <p:cNvSpPr txBox="1"/>
          <p:nvPr/>
        </p:nvSpPr>
        <p:spPr>
          <a:xfrm>
            <a:off x="56892" y="5349875"/>
            <a:ext cx="2574596"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21" name="Picture 3"/>
          <p:cNvPicPr>
            <a:picLocks noChangeAspect="1" noChangeArrowheads="1"/>
          </p:cNvPicPr>
          <p:nvPr/>
        </p:nvPicPr>
        <p:blipFill>
          <a:blip r:embed="rId7"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p:spPr>
      </p:pic>
      <p:sp>
        <p:nvSpPr>
          <p:cNvPr id="22" name="Rectangle 10">
            <a:hlinkClick r:id="rId8" action="ppaction://hlinksldjump"/>
          </p:cNvPr>
          <p:cNvSpPr>
            <a:spLocks noChangeArrowheads="1"/>
          </p:cNvSpPr>
          <p:nvPr/>
        </p:nvSpPr>
        <p:spPr bwMode="auto">
          <a:xfrm>
            <a:off x="-144468"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Text study</a:t>
            </a:r>
          </a:p>
        </p:txBody>
      </p:sp>
      <p:sp>
        <p:nvSpPr>
          <p:cNvPr id="1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chemeClr val="bg2">
                  <a:lumMod val="50000"/>
                </a:schemeClr>
              </a:solidFill>
            </a:endParaRPr>
          </a:p>
        </p:txBody>
      </p:sp>
      <p:sp>
        <p:nvSpPr>
          <p:cNvPr id="19" name="TextBox 18"/>
          <p:cNvSpPr txBox="1"/>
          <p:nvPr/>
        </p:nvSpPr>
        <p:spPr>
          <a:xfrm>
            <a:off x="1761009" y="4042"/>
            <a:ext cx="5339347" cy="781752"/>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To work or not to work</a:t>
            </a:r>
          </a:p>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 That is the question</a:t>
            </a:r>
          </a:p>
        </p:txBody>
      </p:sp>
      <p:sp>
        <p:nvSpPr>
          <p:cNvPr id="23"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a:latin typeface="Helvetica"/>
                <a:ea typeface="Helvetica Neue"/>
                <a:cs typeface="Helvetica Neue"/>
              </a:rPr>
              <a:t>Section A</a:t>
            </a:r>
          </a:p>
        </p:txBody>
      </p:sp>
      <p:pic>
        <p:nvPicPr>
          <p:cNvPr id="15" name="Picture 4">
            <a:hlinkClick r:id="rId9" action="ppaction://hlinksldjump"/>
          </p:cNvPr>
          <p:cNvPicPr>
            <a:picLocks noChangeAspect="1" noChangeArrowheads="1"/>
          </p:cNvPicPr>
          <p:nvPr/>
        </p:nvPicPr>
        <p:blipFill>
          <a:blip r:embed="rId10"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H:\新视野一图片\新建文件夹 (2)\150664610.jpg"/>
          <p:cNvPicPr>
            <a:picLocks noChangeAspect="1" noChangeArrowheads="1"/>
          </p:cNvPicPr>
          <p:nvPr/>
        </p:nvPicPr>
        <p:blipFill>
          <a:blip r:embed="rId11" cstate="print"/>
          <a:srcRect/>
          <a:stretch>
            <a:fillRect/>
          </a:stretch>
        </p:blipFill>
        <p:spPr bwMode="auto">
          <a:xfrm>
            <a:off x="4643438" y="3016228"/>
            <a:ext cx="4191424" cy="2795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80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p:cNvPicPr>
            <a:picLocks noChangeAspect="1" noChangeArrowheads="1"/>
          </p:cNvPicPr>
          <p:nvPr/>
        </p:nvPicPr>
        <p:blipFill>
          <a:blip r:embed="rId3" cstate="print"/>
          <a:srcRect/>
          <a:stretch>
            <a:fillRect/>
          </a:stretch>
        </p:blipFill>
        <p:spPr bwMode="auto">
          <a:xfrm>
            <a:off x="-3176" y="63484"/>
            <a:ext cx="4575176" cy="1150938"/>
          </a:xfrm>
          <a:prstGeom prst="rect">
            <a:avLst/>
          </a:prstGeom>
          <a:noFill/>
          <a:ln w="9525">
            <a:noFill/>
            <a:miter lim="800000"/>
            <a:headEnd/>
            <a:tailEnd/>
          </a:ln>
        </p:spPr>
      </p:pic>
      <p:sp>
        <p:nvSpPr>
          <p:cNvPr id="14" name="TextBox 13"/>
          <p:cNvSpPr txBox="1"/>
          <p:nvPr/>
        </p:nvSpPr>
        <p:spPr>
          <a:xfrm>
            <a:off x="71406"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4585748" y="571480"/>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sp>
        <p:nvSpPr>
          <p:cNvPr id="11" name="圆角矩形 10"/>
          <p:cNvSpPr/>
          <p:nvPr/>
        </p:nvSpPr>
        <p:spPr>
          <a:xfrm>
            <a:off x="857224" y="3429000"/>
            <a:ext cx="7542492" cy="134649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15612" y="3500438"/>
            <a:ext cx="7171164" cy="1200329"/>
          </a:xfrm>
          <a:prstGeom prst="rect">
            <a:avLst/>
          </a:prstGeom>
          <a:noFill/>
        </p:spPr>
        <p:txBody>
          <a:bodyPr wrap="square" rtlCol="0">
            <a:spAutoFit/>
          </a:bodyPr>
          <a:lstStyle/>
          <a:p>
            <a:pPr>
              <a:lnSpc>
                <a:spcPct val="150000"/>
              </a:lnSpc>
            </a:pPr>
            <a:r>
              <a:rPr lang="en-US" altLang="zh-CN" sz="2400" dirty="0">
                <a:latin typeface="Helvetica"/>
              </a:rPr>
              <a:t>Research objective: </a:t>
            </a:r>
            <a:r>
              <a:rPr lang="en-US" altLang="zh-CN" sz="2400" b="1" dirty="0">
                <a:solidFill>
                  <a:srgbClr val="E46C0A"/>
                </a:solidFill>
                <a:latin typeface="Helvetica"/>
              </a:rPr>
              <a:t>to measure how part-time work affects student achievement</a:t>
            </a:r>
            <a:r>
              <a:rPr lang="en-US" altLang="zh-CN" sz="2400" dirty="0">
                <a:latin typeface="Helvetica"/>
              </a:rPr>
              <a:t>.</a:t>
            </a:r>
            <a:endParaRPr lang="zh-CN" altLang="en-US" sz="2400" dirty="0">
              <a:latin typeface="Helvetica"/>
            </a:endParaRPr>
          </a:p>
        </p:txBody>
      </p:sp>
      <p:sp>
        <p:nvSpPr>
          <p:cNvPr id="15" name="矩形 45"/>
          <p:cNvSpPr>
            <a:spLocks noChangeArrowheads="1"/>
          </p:cNvSpPr>
          <p:nvPr/>
        </p:nvSpPr>
        <p:spPr bwMode="auto">
          <a:xfrm>
            <a:off x="1071538" y="1428736"/>
            <a:ext cx="7864475" cy="2295628"/>
          </a:xfrm>
          <a:prstGeom prst="rect">
            <a:avLst/>
          </a:prstGeom>
          <a:noFill/>
          <a:ln w="9525">
            <a:noFill/>
            <a:miter lim="800000"/>
            <a:headEnd/>
            <a:tailEnd/>
          </a:ln>
        </p:spPr>
        <p:txBody>
          <a:bodyPr>
            <a:spAutoFit/>
          </a:bodyPr>
          <a:lstStyle/>
          <a:p>
            <a:pPr eaLnBrk="0" fontAlgn="auto" hangingPunct="0">
              <a:lnSpc>
                <a:spcPct val="150000"/>
              </a:lnSpc>
              <a:spcBef>
                <a:spcPct val="20000"/>
              </a:spcBef>
              <a:spcAft>
                <a:spcPts val="0"/>
              </a:spcAft>
              <a:buClr>
                <a:schemeClr val="tx2"/>
              </a:buClr>
              <a:buSzPct val="115000"/>
              <a:defRPr/>
            </a:pPr>
            <a:r>
              <a:rPr lang="en-US" altLang="zh-CN" sz="2400" kern="0" dirty="0">
                <a:solidFill>
                  <a:schemeClr val="accent4">
                    <a:lumMod val="10000"/>
                  </a:schemeClr>
                </a:solidFill>
                <a:latin typeface="Helvetica"/>
                <a:ea typeface="+mn-ea"/>
              </a:rPr>
              <a:t>The text is _________  about research on the effects of ____________________ on _____________________.(Para. 1)</a:t>
            </a:r>
            <a:endParaRPr lang="zh-CN" altLang="en-US" sz="2400" kern="0" dirty="0">
              <a:solidFill>
                <a:schemeClr val="accent4">
                  <a:lumMod val="10000"/>
                </a:schemeClr>
              </a:solidFill>
              <a:latin typeface="Helvetica"/>
              <a:ea typeface="+mn-ea"/>
            </a:endParaRPr>
          </a:p>
          <a:p>
            <a:pPr algn="just" eaLnBrk="0" fontAlgn="auto" hangingPunct="0">
              <a:lnSpc>
                <a:spcPct val="150000"/>
              </a:lnSpc>
              <a:spcBef>
                <a:spcPct val="20000"/>
              </a:spcBef>
              <a:spcAft>
                <a:spcPts val="0"/>
              </a:spcAft>
              <a:buClr>
                <a:schemeClr val="tx2"/>
              </a:buClr>
              <a:buSzPct val="115000"/>
              <a:defRPr/>
            </a:pPr>
            <a:endParaRPr lang="en-US" altLang="zh-CN" sz="2400" kern="0" dirty="0">
              <a:solidFill>
                <a:schemeClr val="accent4">
                  <a:lumMod val="10000"/>
                </a:schemeClr>
              </a:solidFill>
              <a:latin typeface="Helvetica"/>
              <a:ea typeface="+mn-ea"/>
            </a:endParaRPr>
          </a:p>
        </p:txBody>
      </p:sp>
      <p:sp>
        <p:nvSpPr>
          <p:cNvPr id="16" name="TextBox 15"/>
          <p:cNvSpPr txBox="1">
            <a:spLocks noChangeArrowheads="1"/>
          </p:cNvSpPr>
          <p:nvPr/>
        </p:nvSpPr>
        <p:spPr bwMode="auto">
          <a:xfrm>
            <a:off x="2688400" y="1538278"/>
            <a:ext cx="1728787" cy="461962"/>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b="1" kern="0" dirty="0">
                <a:solidFill>
                  <a:schemeClr val="accent6">
                    <a:lumMod val="75000"/>
                  </a:schemeClr>
                </a:solidFill>
                <a:latin typeface="Helvetica"/>
                <a:ea typeface="+mn-ea"/>
              </a:rPr>
              <a:t>a report</a:t>
            </a:r>
            <a:endParaRPr lang="zh-CN" altLang="en-US" sz="2400" b="1" kern="0" dirty="0">
              <a:solidFill>
                <a:schemeClr val="accent6">
                  <a:lumMod val="75000"/>
                </a:schemeClr>
              </a:solidFill>
              <a:latin typeface="Helvetica"/>
              <a:ea typeface="+mn-ea"/>
            </a:endParaRPr>
          </a:p>
        </p:txBody>
      </p:sp>
      <p:sp>
        <p:nvSpPr>
          <p:cNvPr id="17" name="TextBox 16"/>
          <p:cNvSpPr txBox="1">
            <a:spLocks noChangeArrowheads="1"/>
          </p:cNvSpPr>
          <p:nvPr/>
        </p:nvSpPr>
        <p:spPr bwMode="auto">
          <a:xfrm rot="10800000" flipV="1">
            <a:off x="1214414" y="2017706"/>
            <a:ext cx="3714750" cy="554037"/>
          </a:xfrm>
          <a:prstGeom prst="rect">
            <a:avLst/>
          </a:prstGeom>
          <a:noFill/>
          <a:ln w="9525">
            <a:noFill/>
            <a:miter lim="800000"/>
            <a:headEnd/>
            <a:tailEnd/>
          </a:ln>
        </p:spPr>
        <p:txBody>
          <a:bodyPr>
            <a:spAutoFit/>
          </a:bodyPr>
          <a:lstStyle/>
          <a:p>
            <a:pPr fontAlgn="auto">
              <a:lnSpc>
                <a:spcPts val="3600"/>
              </a:lnSpc>
              <a:spcBef>
                <a:spcPts val="0"/>
              </a:spcBef>
              <a:spcAft>
                <a:spcPts val="0"/>
              </a:spcAft>
              <a:defRPr/>
            </a:pPr>
            <a:r>
              <a:rPr lang="en-US" altLang="zh-CN" sz="2400" b="1" kern="0" dirty="0">
                <a:solidFill>
                  <a:schemeClr val="accent6">
                    <a:lumMod val="75000"/>
                  </a:schemeClr>
                </a:solidFill>
                <a:latin typeface="Helvetica"/>
                <a:ea typeface="+mn-ea"/>
              </a:rPr>
              <a:t>part-time employment  </a:t>
            </a:r>
            <a:endParaRPr lang="zh-CN" altLang="en-US" sz="2400" b="1" kern="0" dirty="0">
              <a:solidFill>
                <a:schemeClr val="accent6">
                  <a:lumMod val="75000"/>
                </a:schemeClr>
              </a:solidFill>
              <a:latin typeface="Helvetica"/>
              <a:ea typeface="+mn-ea"/>
            </a:endParaRPr>
          </a:p>
        </p:txBody>
      </p:sp>
      <p:sp>
        <p:nvSpPr>
          <p:cNvPr id="18" name="TextBox 17"/>
          <p:cNvSpPr txBox="1">
            <a:spLocks noChangeArrowheads="1"/>
          </p:cNvSpPr>
          <p:nvPr/>
        </p:nvSpPr>
        <p:spPr bwMode="auto">
          <a:xfrm>
            <a:off x="1409702" y="2632828"/>
            <a:ext cx="3448050" cy="461962"/>
          </a:xfrm>
          <a:prstGeom prst="rect">
            <a:avLst/>
          </a:prstGeom>
          <a:noFill/>
          <a:ln w="9525">
            <a:noFill/>
            <a:miter lim="800000"/>
            <a:headEnd/>
            <a:tailEnd/>
          </a:ln>
        </p:spPr>
        <p:txBody>
          <a:bodyPr>
            <a:spAutoFit/>
          </a:bodyPr>
          <a:lstStyle/>
          <a:p>
            <a:r>
              <a:rPr lang="en-US" altLang="zh-CN" sz="2400" b="1" dirty="0">
                <a:solidFill>
                  <a:srgbClr val="E46C0A"/>
                </a:solidFill>
                <a:latin typeface="Helvetica"/>
              </a:rPr>
              <a:t>student performance</a:t>
            </a:r>
            <a:endParaRPr lang="zh-CN" altLang="en-US" sz="2400" b="1" dirty="0">
              <a:solidFill>
                <a:srgbClr val="E46C0A"/>
              </a:solidFill>
              <a:latin typeface="Helvetica"/>
            </a:endParaRPr>
          </a:p>
        </p:txBody>
      </p:sp>
    </p:spTree>
    <p:extLst>
      <p:ext uri="{BB962C8B-B14F-4D97-AF65-F5344CB8AC3E}">
        <p14:creationId xmlns:p14="http://schemas.microsoft.com/office/powerpoint/2010/main" val="3792014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p:cNvSpPr>
            <a:spLocks noChangeArrowheads="1"/>
          </p:cNvSpPr>
          <p:nvPr/>
        </p:nvSpPr>
        <p:spPr bwMode="auto">
          <a:xfrm>
            <a:off x="714348" y="1857364"/>
            <a:ext cx="6072230" cy="1938992"/>
          </a:xfrm>
          <a:prstGeom prst="rect">
            <a:avLst/>
          </a:prstGeom>
          <a:noFill/>
          <a:ln w="9525">
            <a:noFill/>
            <a:miter lim="800000"/>
            <a:headEnd/>
            <a:tailEnd/>
          </a:ln>
        </p:spPr>
        <p:txBody>
          <a:bodyPr wrap="square">
            <a:spAutoFit/>
          </a:bodyPr>
          <a:lstStyle/>
          <a:p>
            <a:r>
              <a:rPr lang="en-US" altLang="zh-CN" sz="2400" dirty="0">
                <a:latin typeface="Helvetica"/>
              </a:rPr>
              <a:t>Nothing strengthens the judgment and</a:t>
            </a:r>
          </a:p>
          <a:p>
            <a:r>
              <a:rPr lang="en-US" altLang="zh-CN" sz="2400" dirty="0">
                <a:latin typeface="Helvetica"/>
              </a:rPr>
              <a:t>quickens the conscience like individual</a:t>
            </a:r>
          </a:p>
          <a:p>
            <a:r>
              <a:rPr lang="en-US" altLang="zh-CN" sz="2400" dirty="0">
                <a:latin typeface="Helvetica"/>
              </a:rPr>
              <a:t>responsibility.</a:t>
            </a:r>
            <a:r>
              <a:rPr lang="en-US" sz="2400" kern="0" dirty="0">
                <a:solidFill>
                  <a:srgbClr val="C00000"/>
                </a:solidFill>
                <a:latin typeface="Helvetica"/>
                <a:ea typeface="楷体_GB2312" pitchFamily="49" charset="-122"/>
              </a:rPr>
              <a:t>   </a:t>
            </a:r>
          </a:p>
          <a:p>
            <a:r>
              <a:rPr lang="en-US" altLang="zh-CN" sz="2400" kern="0" dirty="0">
                <a:solidFill>
                  <a:srgbClr val="C00000"/>
                </a:solidFill>
                <a:latin typeface="Helvetica"/>
              </a:rPr>
              <a:t> </a:t>
            </a:r>
          </a:p>
          <a:p>
            <a:r>
              <a:rPr lang="en-US" altLang="zh-CN" sz="2400" dirty="0">
                <a:solidFill>
                  <a:srgbClr val="000000"/>
                </a:solidFill>
                <a:latin typeface="Helvetica"/>
              </a:rPr>
              <a:t>                     </a:t>
            </a:r>
            <a:r>
              <a:rPr lang="en-US" altLang="zh-CN" sz="2400" i="1" dirty="0">
                <a:solidFill>
                  <a:srgbClr val="000000"/>
                </a:solidFill>
                <a:latin typeface="Helvetica"/>
              </a:rPr>
              <a:t>— </a:t>
            </a:r>
            <a:r>
              <a:rPr lang="en-US" altLang="zh-CN" sz="2400" i="1" dirty="0">
                <a:latin typeface="Helvetica"/>
              </a:rPr>
              <a:t>Elizabeth Cady Stanton</a:t>
            </a:r>
            <a:endParaRPr lang="en-US" sz="2400" i="1" dirty="0">
              <a:solidFill>
                <a:srgbClr val="000000"/>
              </a:solidFill>
              <a:latin typeface="Helvetica"/>
            </a:endParaRPr>
          </a:p>
        </p:txBody>
      </p:sp>
      <p:sp>
        <p:nvSpPr>
          <p:cNvPr id="2" name="Rectangle 10"/>
          <p:cNvSpPr>
            <a:spLocks noChangeArrowheads="1"/>
          </p:cNvSpPr>
          <p:nvPr/>
        </p:nvSpPr>
        <p:spPr bwMode="auto">
          <a:xfrm>
            <a:off x="714348" y="4216794"/>
            <a:ext cx="6259892" cy="156966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400" dirty="0">
                <a:latin typeface="Helvetica"/>
              </a:rPr>
              <a:t>The main thing is to keep the main thing the main thing.</a:t>
            </a:r>
          </a:p>
          <a:p>
            <a:pPr eaLnBrk="0" fontAlgn="auto" hangingPunct="0">
              <a:spcBef>
                <a:spcPts val="0"/>
              </a:spcBef>
              <a:spcAft>
                <a:spcPts val="0"/>
              </a:spcAft>
              <a:defRPr/>
            </a:pPr>
            <a:r>
              <a:rPr lang="en-US" altLang="zh-CN" sz="2400" dirty="0">
                <a:solidFill>
                  <a:srgbClr val="000000"/>
                </a:solidFill>
                <a:latin typeface="Helvetica"/>
              </a:rPr>
              <a:t>                               </a:t>
            </a:r>
          </a:p>
          <a:p>
            <a:pPr eaLnBrk="0" fontAlgn="auto" hangingPunct="0">
              <a:spcBef>
                <a:spcPts val="0"/>
              </a:spcBef>
              <a:spcAft>
                <a:spcPts val="0"/>
              </a:spcAft>
              <a:defRPr/>
            </a:pPr>
            <a:r>
              <a:rPr lang="en-US" altLang="zh-CN" sz="2400" dirty="0">
                <a:solidFill>
                  <a:srgbClr val="000000"/>
                </a:solidFill>
                <a:latin typeface="Helvetica"/>
              </a:rPr>
              <a:t>                     </a:t>
            </a:r>
            <a:r>
              <a:rPr lang="en-US" altLang="zh-CN" sz="2400" i="1" dirty="0">
                <a:solidFill>
                  <a:srgbClr val="000000"/>
                </a:solidFill>
                <a:latin typeface="Helvetica"/>
              </a:rPr>
              <a:t>— </a:t>
            </a:r>
            <a:r>
              <a:rPr lang="en-US" altLang="zh-CN" sz="2400" i="1" dirty="0">
                <a:latin typeface="Helvetica"/>
              </a:rPr>
              <a:t>Stephen R. Covey</a:t>
            </a:r>
          </a:p>
        </p:txBody>
      </p:sp>
      <p:pic>
        <p:nvPicPr>
          <p:cNvPr id="10" name="Picture 2" descr="C:\Documents and Settings\Administrator\桌面\pictures\John Dewey.jpg"/>
          <p:cNvPicPr>
            <a:picLocks noChangeAspect="1" noChangeArrowheads="1"/>
          </p:cNvPicPr>
          <p:nvPr/>
        </p:nvPicPr>
        <p:blipFill>
          <a:blip r:embed="rId3" cstate="print"/>
          <a:stretch>
            <a:fillRect/>
          </a:stretch>
        </p:blipFill>
        <p:spPr bwMode="auto">
          <a:xfrm>
            <a:off x="7045678" y="1512974"/>
            <a:ext cx="1812602" cy="2558968"/>
          </a:xfrm>
          <a:prstGeom prst="ellipse">
            <a:avLst/>
          </a:prstGeom>
          <a:ln>
            <a:noFill/>
          </a:ln>
          <a:effectLst>
            <a:softEdge rad="112500"/>
          </a:effectLst>
        </p:spPr>
      </p:pic>
      <p:pic>
        <p:nvPicPr>
          <p:cNvPr id="11" name="Picture 4" descr="C:\Documents and Settings\Administrator\桌面\pictures\Albert Einstein 2.jpg"/>
          <p:cNvPicPr>
            <a:picLocks noChangeAspect="1" noChangeArrowheads="1"/>
          </p:cNvPicPr>
          <p:nvPr/>
        </p:nvPicPr>
        <p:blipFill>
          <a:blip r:embed="rId4" cstate="print"/>
          <a:stretch>
            <a:fillRect/>
          </a:stretch>
        </p:blipFill>
        <p:spPr bwMode="auto">
          <a:xfrm>
            <a:off x="6786578" y="4000504"/>
            <a:ext cx="2357422" cy="2893216"/>
          </a:xfrm>
          <a:prstGeom prst="ellipse">
            <a:avLst/>
          </a:prstGeom>
          <a:ln>
            <a:noFill/>
          </a:ln>
          <a:effectLst>
            <a:softEdge rad="112500"/>
          </a:effectLst>
        </p:spPr>
      </p:pic>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5"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a:ea typeface="Arial Unicode MS"/>
                <a:cs typeface="Helvetica Neue"/>
              </a:rPr>
              <a:t>6</a:t>
            </a:r>
            <a:endParaRPr lang="en-US" altLang="zh-CN" sz="400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2644672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p:cNvPicPr>
            <a:picLocks noChangeAspect="1" noChangeArrowheads="1"/>
          </p:cNvPicPr>
          <p:nvPr/>
        </p:nvPicPr>
        <p:blipFill>
          <a:blip r:embed="rId3" cstate="print"/>
          <a:srcRect/>
          <a:stretch>
            <a:fillRect/>
          </a:stretch>
        </p:blipFill>
        <p:spPr bwMode="auto">
          <a:xfrm>
            <a:off x="-3176" y="63484"/>
            <a:ext cx="4646614" cy="1150938"/>
          </a:xfrm>
          <a:prstGeom prst="rect">
            <a:avLst/>
          </a:prstGeom>
          <a:noFill/>
          <a:ln w="9525">
            <a:noFill/>
            <a:miter lim="800000"/>
            <a:headEnd/>
            <a:tailEnd/>
          </a:ln>
        </p:spPr>
      </p:pic>
      <p:sp>
        <p:nvSpPr>
          <p:cNvPr id="14" name="TextBox 13"/>
          <p:cNvSpPr txBox="1"/>
          <p:nvPr/>
        </p:nvSpPr>
        <p:spPr>
          <a:xfrm>
            <a:off x="71406" y="538443"/>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8"/>
          <p:cNvSpPr/>
          <p:nvPr/>
        </p:nvSpPr>
        <p:spPr>
          <a:xfrm>
            <a:off x="4371434" y="500042"/>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sp>
        <p:nvSpPr>
          <p:cNvPr id="19" name="矩形 45"/>
          <p:cNvSpPr>
            <a:spLocks noChangeArrowheads="1"/>
          </p:cNvSpPr>
          <p:nvPr/>
        </p:nvSpPr>
        <p:spPr bwMode="auto">
          <a:xfrm>
            <a:off x="785813" y="1500174"/>
            <a:ext cx="7715250" cy="461962"/>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400" kern="0" dirty="0">
                <a:solidFill>
                  <a:schemeClr val="accent4">
                    <a:lumMod val="10000"/>
                  </a:schemeClr>
                </a:solidFill>
                <a:latin typeface="Helvetica"/>
                <a:ea typeface="+mn-ea"/>
              </a:rPr>
              <a:t>Three research methods were used in the research:</a:t>
            </a:r>
            <a:endParaRPr lang="zh-CN" altLang="en-US" sz="2400" kern="0" dirty="0">
              <a:solidFill>
                <a:schemeClr val="accent4">
                  <a:lumMod val="10000"/>
                </a:schemeClr>
              </a:solidFill>
              <a:latin typeface="Helvetica"/>
              <a:ea typeface="+mn-ea"/>
            </a:endParaRPr>
          </a:p>
        </p:txBody>
      </p:sp>
      <p:sp>
        <p:nvSpPr>
          <p:cNvPr id="13" name="文本占位符 25"/>
          <p:cNvSpPr txBox="1">
            <a:spLocks noChangeArrowheads="1"/>
          </p:cNvSpPr>
          <p:nvPr/>
        </p:nvSpPr>
        <p:spPr>
          <a:xfrm>
            <a:off x="214282" y="3786190"/>
            <a:ext cx="3000396" cy="2643206"/>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a:lstStyle/>
          <a:p>
            <a:r>
              <a:rPr lang="en-US" altLang="zh-CN" sz="2400" dirty="0">
                <a:latin typeface="Helvetica"/>
                <a:ea typeface="宋体" charset="-122"/>
                <a:cs typeface="Arial" charset="0"/>
              </a:rPr>
              <a:t>Comparing grades of students working a lot with those working much less</a:t>
            </a:r>
          </a:p>
        </p:txBody>
      </p:sp>
      <p:sp>
        <p:nvSpPr>
          <p:cNvPr id="20" name="圆角矩形 19"/>
          <p:cNvSpPr>
            <a:spLocks noChangeArrowheads="1"/>
          </p:cNvSpPr>
          <p:nvPr/>
        </p:nvSpPr>
        <p:spPr bwMode="auto">
          <a:xfrm>
            <a:off x="3359835" y="3786190"/>
            <a:ext cx="2640925" cy="2643206"/>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r>
              <a:rPr lang="en-US" altLang="zh-CN" sz="2400" dirty="0">
                <a:latin typeface="Helvetica"/>
                <a:ea typeface="宋体" charset="-122"/>
                <a:cs typeface="Arial" charset="0"/>
              </a:rPr>
              <a:t>Contrasting workers with non-workers in terms of commitment to education</a:t>
            </a:r>
          </a:p>
        </p:txBody>
      </p:sp>
      <p:sp>
        <p:nvSpPr>
          <p:cNvPr id="21" name="圆角矩形 20"/>
          <p:cNvSpPr>
            <a:spLocks noChangeArrowheads="1"/>
          </p:cNvSpPr>
          <p:nvPr/>
        </p:nvSpPr>
        <p:spPr bwMode="auto">
          <a:xfrm>
            <a:off x="6141355" y="3786190"/>
            <a:ext cx="2693507" cy="2643206"/>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r>
              <a:rPr lang="en-US" altLang="zh-CN" sz="2300" dirty="0">
                <a:latin typeface="Helvetica"/>
                <a:ea typeface="宋体" charset="-122"/>
                <a:cs typeface="Arial" charset="0"/>
              </a:rPr>
              <a:t>Following students and assessing the effects of different employment patterns</a:t>
            </a:r>
          </a:p>
        </p:txBody>
      </p:sp>
      <p:sp>
        <p:nvSpPr>
          <p:cNvPr id="23" name="Rectangle 12"/>
          <p:cNvSpPr>
            <a:spLocks noChangeArrowheads="1"/>
          </p:cNvSpPr>
          <p:nvPr/>
        </p:nvSpPr>
        <p:spPr bwMode="auto">
          <a:xfrm>
            <a:off x="2571736" y="2436491"/>
            <a:ext cx="3626237"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Research methods</a:t>
            </a:r>
            <a:endParaRPr lang="zh-CN" altLang="en-US" sz="2600" dirty="0">
              <a:latin typeface="Helvetica"/>
              <a:cs typeface="Arial" charset="0"/>
            </a:endParaRPr>
          </a:p>
        </p:txBody>
      </p:sp>
      <p:sp>
        <p:nvSpPr>
          <p:cNvPr id="25" name="下箭头 24"/>
          <p:cNvSpPr/>
          <p:nvPr/>
        </p:nvSpPr>
        <p:spPr>
          <a:xfrm>
            <a:off x="4355406" y="314039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2014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linds(horizontal)">
                                      <p:cBhvr>
                                        <p:cTn id="11" dur="500"/>
                                        <p:tgtEl>
                                          <p:spTgt spid="2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animBg="1"/>
      <p:bldP spid="20" grpId="0" animBg="1"/>
      <p:bldP spid="21" grpId="0" animBg="1"/>
      <p:bldP spid="23"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352" y="2020315"/>
            <a:ext cx="8352928" cy="368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56658" y="2714620"/>
            <a:ext cx="6572862" cy="2221762"/>
          </a:xfrm>
          <a:prstGeom prst="rect">
            <a:avLst/>
          </a:prstGeom>
          <a:noFill/>
        </p:spPr>
        <p:txBody>
          <a:bodyPr wrap="square" rtlCol="0">
            <a:spAutoFit/>
          </a:bodyPr>
          <a:lstStyle/>
          <a:p>
            <a:pPr>
              <a:lnSpc>
                <a:spcPct val="150000"/>
              </a:lnSpc>
            </a:pPr>
            <a:r>
              <a:rPr lang="en-US" altLang="zh-CN" sz="2400" dirty="0">
                <a:latin typeface="Helvetica"/>
              </a:rPr>
              <a:t>It gives a brief account of the research objective (to “measure the ______ of employment on  _____________________”) and the research methods.</a:t>
            </a:r>
            <a:endParaRPr lang="zh-CN" altLang="en-US" sz="2400" dirty="0">
              <a:latin typeface="Helvetica"/>
            </a:endParaRPr>
          </a:p>
        </p:txBody>
      </p:sp>
      <p:sp>
        <p:nvSpPr>
          <p:cNvPr id="25" name="矩形 24"/>
          <p:cNvSpPr/>
          <p:nvPr/>
        </p:nvSpPr>
        <p:spPr>
          <a:xfrm>
            <a:off x="4500562" y="3362027"/>
            <a:ext cx="1357322" cy="461665"/>
          </a:xfrm>
          <a:prstGeom prst="rect">
            <a:avLst/>
          </a:prstGeom>
        </p:spPr>
        <p:txBody>
          <a:bodyPr wrap="square">
            <a:spAutoFit/>
          </a:bodyPr>
          <a:lstStyle/>
          <a:p>
            <a:pPr>
              <a:defRPr/>
            </a:pPr>
            <a:r>
              <a:rPr lang="en-US" altLang="zh-CN" sz="2400" b="1" dirty="0">
                <a:solidFill>
                  <a:schemeClr val="accent6">
                    <a:lumMod val="75000"/>
                  </a:schemeClr>
                </a:solidFill>
                <a:latin typeface="Helvetica"/>
              </a:rPr>
              <a:t>impact</a:t>
            </a:r>
            <a:endParaRPr lang="zh-CN" altLang="en-US" sz="2400" b="1" dirty="0">
              <a:solidFill>
                <a:schemeClr val="accent6">
                  <a:lumMod val="75000"/>
                </a:schemeClr>
              </a:solidFill>
              <a:latin typeface="Helvetica"/>
            </a:endParaRPr>
          </a:p>
        </p:txBody>
      </p:sp>
      <p:sp>
        <p:nvSpPr>
          <p:cNvPr id="26" name="矩形 25"/>
          <p:cNvSpPr/>
          <p:nvPr/>
        </p:nvSpPr>
        <p:spPr>
          <a:xfrm>
            <a:off x="3286116" y="3896029"/>
            <a:ext cx="3469390" cy="461665"/>
          </a:xfrm>
          <a:prstGeom prst="rect">
            <a:avLst/>
          </a:prstGeom>
        </p:spPr>
        <p:txBody>
          <a:bodyPr wrap="square">
            <a:spAutoFit/>
          </a:bodyPr>
          <a:lstStyle/>
          <a:p>
            <a:pPr>
              <a:defRPr/>
            </a:pPr>
            <a:r>
              <a:rPr lang="en-US" altLang="zh-CN" sz="2400" b="1" dirty="0">
                <a:solidFill>
                  <a:schemeClr val="accent6">
                    <a:lumMod val="75000"/>
                  </a:schemeClr>
                </a:solidFill>
                <a:latin typeface="Helvetica"/>
              </a:rPr>
              <a:t>student achievement</a:t>
            </a:r>
            <a:endParaRPr lang="zh-CN" altLang="en-US" sz="2400" b="1" dirty="0">
              <a:solidFill>
                <a:schemeClr val="accent6">
                  <a:lumMod val="75000"/>
                </a:schemeClr>
              </a:solidFill>
              <a:latin typeface="Helvetica"/>
            </a:endParaRPr>
          </a:p>
        </p:txBody>
      </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Part I — Para. ___</a:t>
            </a:r>
          </a:p>
        </p:txBody>
      </p:sp>
      <p:sp>
        <p:nvSpPr>
          <p:cNvPr id="13" name="矩形 12"/>
          <p:cNvSpPr/>
          <p:nvPr/>
        </p:nvSpPr>
        <p:spPr>
          <a:xfrm>
            <a:off x="4728624" y="642918"/>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5" name="Picture 2"/>
          <p:cNvPicPr>
            <a:picLocks noChangeAspect="1" noChangeArrowheads="1"/>
          </p:cNvPicPr>
          <p:nvPr/>
        </p:nvPicPr>
        <p:blipFill>
          <a:blip r:embed="rId4" cstate="print"/>
          <a:srcRect/>
          <a:stretch>
            <a:fillRect/>
          </a:stretch>
        </p:blipFill>
        <p:spPr bwMode="auto">
          <a:xfrm>
            <a:off x="-3176" y="63484"/>
            <a:ext cx="4647184" cy="1150938"/>
          </a:xfrm>
          <a:prstGeom prst="rect">
            <a:avLst/>
          </a:prstGeom>
          <a:noFill/>
          <a:ln w="9525">
            <a:noFill/>
            <a:miter lim="800000"/>
            <a:headEnd/>
            <a:tailEnd/>
          </a:ln>
        </p:spPr>
      </p:pic>
      <p:sp>
        <p:nvSpPr>
          <p:cNvPr id="16" name="TextBox 15"/>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0" name="Text Box 14"/>
          <p:cNvSpPr txBox="1">
            <a:spLocks noChangeArrowheads="1"/>
          </p:cNvSpPr>
          <p:nvPr/>
        </p:nvSpPr>
        <p:spPr bwMode="auto">
          <a:xfrm>
            <a:off x="3286116" y="1500174"/>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a:solidFill>
                  <a:schemeClr val="accent6">
                    <a:lumMod val="75000"/>
                  </a:schemeClr>
                </a:solidFill>
                <a:latin typeface="Helvetica"/>
                <a:ea typeface="方正舒体"/>
              </a:rPr>
              <a:t>1</a:t>
            </a:r>
          </a:p>
        </p:txBody>
      </p:sp>
    </p:spTree>
    <p:extLst>
      <p:ext uri="{BB962C8B-B14F-4D97-AF65-F5344CB8AC3E}">
        <p14:creationId xmlns:p14="http://schemas.microsoft.com/office/powerpoint/2010/main" val="410235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643042" y="3611990"/>
            <a:ext cx="5896289" cy="174583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740" y="2920354"/>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965757" y="3372472"/>
            <a:ext cx="1073620"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1142976" y="1571612"/>
            <a:ext cx="6929486" cy="1421928"/>
          </a:xfrm>
          <a:prstGeom prst="rect">
            <a:avLst/>
          </a:prstGeom>
          <a:noFill/>
          <a:ln w="9525">
            <a:noFill/>
            <a:miter lim="800000"/>
            <a:headEnd/>
            <a:tailEnd/>
          </a:ln>
        </p:spPr>
        <p:txBody>
          <a:bodyPr wrap="square">
            <a:spAutoFit/>
          </a:bodyPr>
          <a:lstStyle/>
          <a:p>
            <a:pPr>
              <a:lnSpc>
                <a:spcPct val="120000"/>
              </a:lnSpc>
              <a:spcBef>
                <a:spcPct val="20000"/>
              </a:spcBef>
              <a:buClr>
                <a:srgbClr val="D16349"/>
              </a:buClr>
              <a:buSzPct val="85000"/>
            </a:pPr>
            <a:r>
              <a:rPr lang="en-US" altLang="zh-CN" sz="2400" dirty="0">
                <a:solidFill>
                  <a:sysClr val="windowText" lastClr="000000"/>
                </a:solidFill>
                <a:latin typeface="Helvetica"/>
                <a:ea typeface="方正舒体"/>
              </a:rPr>
              <a:t>According to the research, how does a heavy commitment to part-time work affect school performance? (Para. 2)</a:t>
            </a:r>
          </a:p>
        </p:txBody>
      </p:sp>
      <p:sp>
        <p:nvSpPr>
          <p:cNvPr id="2" name="TextBox 1"/>
          <p:cNvSpPr txBox="1"/>
          <p:nvPr/>
        </p:nvSpPr>
        <p:spPr>
          <a:xfrm>
            <a:off x="1676107" y="3752908"/>
            <a:ext cx="6039165" cy="1569660"/>
          </a:xfrm>
          <a:prstGeom prst="rect">
            <a:avLst/>
          </a:prstGeom>
          <a:noFill/>
        </p:spPr>
        <p:txBody>
          <a:bodyPr wrap="square" rtlCol="0">
            <a:spAutoFit/>
          </a:bodyPr>
          <a:lstStyle/>
          <a:p>
            <a:pPr marL="342900" indent="-342900">
              <a:lnSpc>
                <a:spcPct val="120000"/>
              </a:lnSpc>
              <a:spcBef>
                <a:spcPct val="20000"/>
              </a:spcBef>
              <a:buClr>
                <a:srgbClr val="D16349"/>
              </a:buClr>
              <a:buSzPct val="85000"/>
            </a:pPr>
            <a:r>
              <a:rPr lang="en-US" altLang="zh-CN" sz="2400" dirty="0">
                <a:solidFill>
                  <a:sysClr val="windowText" lastClr="000000"/>
                </a:solidFill>
                <a:latin typeface="Helvetica"/>
                <a:ea typeface="方正舒体"/>
              </a:rPr>
              <a:t>  Undermines and significantly </a:t>
            </a:r>
          </a:p>
          <a:p>
            <a:pPr marL="342900" indent="-342900">
              <a:lnSpc>
                <a:spcPct val="120000"/>
              </a:lnSpc>
              <a:spcBef>
                <a:spcPct val="20000"/>
              </a:spcBef>
              <a:buClr>
                <a:srgbClr val="D16349"/>
              </a:buClr>
              <a:buSzPct val="85000"/>
            </a:pPr>
            <a:r>
              <a:rPr lang="en-US" altLang="zh-CN" sz="2400" dirty="0">
                <a:solidFill>
                  <a:sysClr val="windowText" lastClr="000000"/>
                </a:solidFill>
                <a:latin typeface="Helvetica"/>
                <a:ea typeface="方正舒体"/>
              </a:rPr>
              <a:t>  interferes with school achievement and</a:t>
            </a:r>
          </a:p>
          <a:p>
            <a:pPr marL="342900" indent="-342900">
              <a:lnSpc>
                <a:spcPct val="120000"/>
              </a:lnSpc>
              <a:spcBef>
                <a:spcPct val="20000"/>
              </a:spcBef>
              <a:buClr>
                <a:srgbClr val="D16349"/>
              </a:buClr>
              <a:buSzPct val="85000"/>
            </a:pPr>
            <a:r>
              <a:rPr lang="en-US" altLang="zh-CN" sz="2400" dirty="0">
                <a:solidFill>
                  <a:sysClr val="windowText" lastClr="000000"/>
                </a:solidFill>
                <a:latin typeface="Helvetica"/>
                <a:ea typeface="方正舒体"/>
              </a:rPr>
              <a:t>  commitment.</a:t>
            </a:r>
            <a:endParaRPr lang="zh-CN" altLang="en-US" sz="2400" dirty="0">
              <a:solidFill>
                <a:sysClr val="windowText" lastClr="000000"/>
              </a:solidFill>
              <a:latin typeface="Helvetica"/>
              <a:ea typeface="方正舒体"/>
            </a:endParaRPr>
          </a:p>
        </p:txBody>
      </p:sp>
      <p:sp>
        <p:nvSpPr>
          <p:cNvPr id="11" name="矩形 10"/>
          <p:cNvSpPr/>
          <p:nvPr/>
        </p:nvSpPr>
        <p:spPr>
          <a:xfrm>
            <a:off x="4585748" y="642918"/>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Picture 2"/>
          <p:cNvPicPr>
            <a:picLocks noChangeAspect="1" noChangeArrowheads="1"/>
          </p:cNvPicPr>
          <p:nvPr/>
        </p:nvPicPr>
        <p:blipFill>
          <a:blip r:embed="rId5" cstate="print"/>
          <a:srcRect/>
          <a:stretch>
            <a:fillRect/>
          </a:stretch>
        </p:blipFill>
        <p:spPr bwMode="auto">
          <a:xfrm>
            <a:off x="-3176" y="63484"/>
            <a:ext cx="4503738" cy="1150938"/>
          </a:xfrm>
          <a:prstGeom prst="rect">
            <a:avLst/>
          </a:prstGeom>
          <a:noFill/>
          <a:ln w="9525">
            <a:noFill/>
            <a:miter lim="800000"/>
            <a:headEnd/>
            <a:tailEnd/>
          </a:ln>
        </p:spPr>
      </p:pic>
      <p:sp>
        <p:nvSpPr>
          <p:cNvPr id="15" name="TextBox 14"/>
          <p:cNvSpPr txBox="1"/>
          <p:nvPr/>
        </p:nvSpPr>
        <p:spPr>
          <a:xfrm>
            <a:off x="71406"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97882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06" y="1752549"/>
            <a:ext cx="9286940" cy="4676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785786" y="1484784"/>
            <a:ext cx="1359374"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3</a:t>
            </a:r>
          </a:p>
        </p:txBody>
      </p:sp>
      <p:sp>
        <p:nvSpPr>
          <p:cNvPr id="2" name="TextBox 1"/>
          <p:cNvSpPr txBox="1"/>
          <p:nvPr/>
        </p:nvSpPr>
        <p:spPr>
          <a:xfrm>
            <a:off x="428596" y="2143116"/>
            <a:ext cx="7072362" cy="3957622"/>
          </a:xfrm>
          <a:prstGeom prst="rect">
            <a:avLst/>
          </a:prstGeom>
          <a:noFill/>
        </p:spPr>
        <p:txBody>
          <a:bodyPr wrap="square" rtlCol="0">
            <a:spAutoFit/>
          </a:bodyPr>
          <a:lstStyle/>
          <a:p>
            <a:pPr eaLnBrk="0" fontAlgn="auto" hangingPunct="0">
              <a:lnSpc>
                <a:spcPct val="150000"/>
              </a:lnSpc>
              <a:spcBef>
                <a:spcPct val="20000"/>
              </a:spcBef>
              <a:spcAft>
                <a:spcPts val="0"/>
              </a:spcAft>
              <a:buClr>
                <a:schemeClr val="tx2"/>
              </a:buClr>
              <a:buSzPct val="115000"/>
              <a:defRPr/>
            </a:pPr>
            <a:r>
              <a:rPr lang="en-US" altLang="zh-CN" sz="2400" kern="0" dirty="0">
                <a:solidFill>
                  <a:schemeClr val="accent4">
                    <a:lumMod val="10000"/>
                  </a:schemeClr>
                </a:solidFill>
                <a:latin typeface="Helvetica"/>
              </a:rPr>
              <a:t>    On the other hand, we also detected a different pattern. Working for approximately ________________________ seemingly does not ________________________ school performance. Nevertheless, given that half of all employed seniors, about one-third </a:t>
            </a:r>
          </a:p>
          <a:p>
            <a:pPr eaLnBrk="0" fontAlgn="auto" hangingPunct="0">
              <a:lnSpc>
                <a:spcPct val="150000"/>
              </a:lnSpc>
              <a:spcBef>
                <a:spcPct val="20000"/>
              </a:spcBef>
              <a:spcAft>
                <a:spcPts val="0"/>
              </a:spcAft>
              <a:buClr>
                <a:schemeClr val="tx2"/>
              </a:buClr>
              <a:buSzPct val="115000"/>
              <a:defRPr/>
            </a:pPr>
            <a:r>
              <a:rPr lang="en-US" altLang="zh-CN" sz="2400" kern="0" dirty="0">
                <a:solidFill>
                  <a:schemeClr val="accent4">
                    <a:lumMod val="10000"/>
                  </a:schemeClr>
                </a:solidFill>
                <a:latin typeface="Helvetica"/>
              </a:rPr>
              <a:t>of all juniors, </a:t>
            </a:r>
            <a:endParaRPr lang="zh-CN" altLang="en-US" sz="2400" kern="0" dirty="0">
              <a:solidFill>
                <a:schemeClr val="accent4">
                  <a:lumMod val="10000"/>
                </a:schemeClr>
              </a:solidFill>
              <a:latin typeface="Helvetica"/>
            </a:endParaRPr>
          </a:p>
        </p:txBody>
      </p:sp>
      <p:sp>
        <p:nvSpPr>
          <p:cNvPr id="10" name="内容占位符 2"/>
          <p:cNvSpPr txBox="1">
            <a:spLocks/>
          </p:cNvSpPr>
          <p:nvPr/>
        </p:nvSpPr>
        <p:spPr>
          <a:xfrm flipH="1">
            <a:off x="71406" y="3324228"/>
            <a:ext cx="4500595" cy="4619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10 hours per week or less</a:t>
            </a:r>
            <a:endParaRPr lang="zh-CN" altLang="en-US" sz="2400" b="1"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a:off x="142844" y="3857628"/>
            <a:ext cx="4286280" cy="720726"/>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take a consistent toll on</a:t>
            </a:r>
            <a:endParaRPr lang="zh-CN" altLang="en-US" sz="2400" b="1" kern="0" dirty="0">
              <a:solidFill>
                <a:schemeClr val="accent6">
                  <a:lumMod val="75000"/>
                </a:schemeClr>
              </a:solidFill>
              <a:latin typeface="Helvetica"/>
              <a:ea typeface="楷体_GB2312" pitchFamily="49" charset="-122"/>
            </a:endParaRPr>
          </a:p>
        </p:txBody>
      </p:sp>
      <p:sp>
        <p:nvSpPr>
          <p:cNvPr id="17" name="矩形 16"/>
          <p:cNvSpPr/>
          <p:nvPr/>
        </p:nvSpPr>
        <p:spPr>
          <a:xfrm>
            <a:off x="4572001" y="450486"/>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8" name="Picture 2"/>
          <p:cNvPicPr>
            <a:picLocks noChangeAspect="1" noChangeArrowheads="1"/>
          </p:cNvPicPr>
          <p:nvPr/>
        </p:nvPicPr>
        <p:blipFill>
          <a:blip r:embed="rId4" cstate="print"/>
          <a:srcRect/>
          <a:stretch>
            <a:fillRect/>
          </a:stretch>
        </p:blipFill>
        <p:spPr bwMode="auto">
          <a:xfrm>
            <a:off x="-3176" y="63484"/>
            <a:ext cx="4575177" cy="1150938"/>
          </a:xfrm>
          <a:prstGeom prst="rect">
            <a:avLst/>
          </a:prstGeom>
          <a:noFill/>
          <a:ln w="9525">
            <a:noFill/>
            <a:miter lim="800000"/>
            <a:headEnd/>
            <a:tailEnd/>
          </a:ln>
        </p:spPr>
      </p:pic>
      <p:sp>
        <p:nvSpPr>
          <p:cNvPr id="19" name="TextBox 18"/>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3" name="云形标注 12"/>
          <p:cNvSpPr/>
          <p:nvPr/>
        </p:nvSpPr>
        <p:spPr>
          <a:xfrm rot="491578">
            <a:off x="4311541" y="5416104"/>
            <a:ext cx="2772876" cy="1031539"/>
          </a:xfrm>
          <a:prstGeom prst="cloudCallout">
            <a:avLst>
              <a:gd name="adj1" fmla="val -75444"/>
              <a:gd name="adj2" fmla="val -127959"/>
            </a:avLst>
          </a:prstGeom>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600" b="1" kern="0" dirty="0">
                <a:solidFill>
                  <a:schemeClr val="tx1"/>
                </a:solidFill>
                <a:effectLst>
                  <a:glow rad="101600">
                    <a:srgbClr val="FFFF00">
                      <a:alpha val="60000"/>
                    </a:srgbClr>
                  </a:glow>
                </a:effectLst>
                <a:latin typeface="Helvetica"/>
                <a:ea typeface="宋体"/>
                <a:cs typeface="Arial" pitchFamily="34" charset="0"/>
              </a:rPr>
              <a:t>finding 1</a:t>
            </a:r>
            <a:endParaRPr lang="zh-CN" altLang="en-US" sz="2600" b="1" kern="0" dirty="0">
              <a:solidFill>
                <a:schemeClr val="tx1"/>
              </a:solidFill>
              <a:effectLst>
                <a:glow rad="101600">
                  <a:srgbClr val="FFFF00">
                    <a:alpha val="60000"/>
                  </a:srgbClr>
                </a:glow>
              </a:effectLst>
              <a:latin typeface="Helvetica"/>
              <a:ea typeface="宋体"/>
              <a:cs typeface="Arial" pitchFamily="34" charset="0"/>
            </a:endParaRPr>
          </a:p>
        </p:txBody>
      </p:sp>
    </p:spTree>
    <p:extLst>
      <p:ext uri="{BB962C8B-B14F-4D97-AF65-F5344CB8AC3E}">
        <p14:creationId xmlns:p14="http://schemas.microsoft.com/office/powerpoint/2010/main" val="127010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282" y="1785926"/>
            <a:ext cx="8858312" cy="382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500034"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3</a:t>
            </a:r>
          </a:p>
        </p:txBody>
      </p:sp>
      <p:sp>
        <p:nvSpPr>
          <p:cNvPr id="3" name="矩形 2"/>
          <p:cNvSpPr/>
          <p:nvPr/>
        </p:nvSpPr>
        <p:spPr>
          <a:xfrm>
            <a:off x="428596" y="2303553"/>
            <a:ext cx="7000924" cy="3310906"/>
          </a:xfrm>
          <a:prstGeom prst="rect">
            <a:avLst/>
          </a:prstGeom>
          <a:noFill/>
        </p:spPr>
        <p:txBody>
          <a:bodyPr wrap="square" rtlCol="0">
            <a:spAutoFit/>
          </a:bodyPr>
          <a:lstStyle/>
          <a:p>
            <a:pPr eaLnBrk="0" fontAlgn="auto" hangingPunct="0">
              <a:lnSpc>
                <a:spcPct val="150000"/>
              </a:lnSpc>
              <a:spcBef>
                <a:spcPct val="20000"/>
              </a:spcBef>
              <a:spcAft>
                <a:spcPts val="0"/>
              </a:spcAft>
              <a:buClr>
                <a:schemeClr val="tx2"/>
              </a:buClr>
              <a:buSzPct val="115000"/>
              <a:defRPr/>
            </a:pPr>
            <a:r>
              <a:rPr lang="en-US" altLang="zh-CN" sz="2400" kern="0" dirty="0">
                <a:solidFill>
                  <a:schemeClr val="accent4">
                    <a:lumMod val="10000"/>
                  </a:schemeClr>
                </a:solidFill>
                <a:latin typeface="Helvetica"/>
              </a:rPr>
              <a:t>and about one-fifth of all second-year students work above the 20-hour limit, indications are that </a:t>
            </a:r>
          </a:p>
          <a:p>
            <a:pPr eaLnBrk="0" fontAlgn="auto" hangingPunct="0">
              <a:lnSpc>
                <a:spcPct val="150000"/>
              </a:lnSpc>
              <a:spcBef>
                <a:spcPct val="20000"/>
              </a:spcBef>
              <a:spcAft>
                <a:spcPts val="0"/>
              </a:spcAft>
              <a:buClr>
                <a:schemeClr val="tx2"/>
              </a:buClr>
              <a:buSzPct val="115000"/>
              <a:defRPr/>
            </a:pPr>
            <a:r>
              <a:rPr lang="en-US" altLang="zh-CN" sz="2400" kern="0" dirty="0">
                <a:solidFill>
                  <a:schemeClr val="accent4">
                    <a:lumMod val="10000"/>
                  </a:schemeClr>
                </a:solidFill>
                <a:latin typeface="Helvetica"/>
              </a:rPr>
              <a:t>a large number of students are ___________ compromising their school careers with their part-time jobs. </a:t>
            </a:r>
            <a:endParaRPr lang="zh-CN" altLang="en-US" sz="2400" kern="0" dirty="0">
              <a:solidFill>
                <a:schemeClr val="accent4">
                  <a:lumMod val="10000"/>
                </a:schemeClr>
              </a:solidFill>
              <a:latin typeface="Helvetica"/>
            </a:endParaRPr>
          </a:p>
          <a:p>
            <a:pPr>
              <a:lnSpc>
                <a:spcPct val="110000"/>
              </a:lnSpc>
            </a:pPr>
            <a:endParaRPr lang="zh-CN" altLang="en-US" sz="2400" dirty="0">
              <a:latin typeface="Helvetica"/>
            </a:endParaRPr>
          </a:p>
        </p:txBody>
      </p:sp>
      <p:sp>
        <p:nvSpPr>
          <p:cNvPr id="15" name="内容占位符 2"/>
          <p:cNvSpPr txBox="1">
            <a:spLocks/>
          </p:cNvSpPr>
          <p:nvPr/>
        </p:nvSpPr>
        <p:spPr>
          <a:xfrm>
            <a:off x="4340254" y="3571876"/>
            <a:ext cx="2660638" cy="500066"/>
          </a:xfrm>
          <a:prstGeom prst="rect">
            <a:avLst/>
          </a:prstGeom>
          <a:no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r>
              <a:rPr lang="en-US" altLang="zh-CN" sz="2400" dirty="0">
                <a:latin typeface="Helvetica"/>
              </a:rPr>
              <a:t>at risk of</a:t>
            </a:r>
            <a:endParaRPr lang="zh-CN" altLang="en-US" sz="2400" dirty="0">
              <a:latin typeface="Helvetica"/>
            </a:endParaRPr>
          </a:p>
        </p:txBody>
      </p:sp>
      <p:sp>
        <p:nvSpPr>
          <p:cNvPr id="20" name="云形标注 19"/>
          <p:cNvSpPr/>
          <p:nvPr/>
        </p:nvSpPr>
        <p:spPr>
          <a:xfrm>
            <a:off x="4929190" y="5214950"/>
            <a:ext cx="2928958" cy="1000132"/>
          </a:xfrm>
          <a:prstGeom prst="cloudCallout">
            <a:avLst>
              <a:gd name="adj1" fmla="val -75444"/>
              <a:gd name="adj2" fmla="val -127959"/>
            </a:avLst>
          </a:prstGeom>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600" b="1" kern="0" dirty="0">
                <a:solidFill>
                  <a:schemeClr val="tx1"/>
                </a:solidFill>
                <a:effectLst>
                  <a:glow rad="101600">
                    <a:srgbClr val="FFFF00">
                      <a:alpha val="60000"/>
                    </a:srgbClr>
                  </a:glow>
                </a:effectLst>
                <a:latin typeface="Helvetica"/>
                <a:ea typeface="宋体"/>
                <a:cs typeface="Arial" pitchFamily="34" charset="0"/>
              </a:rPr>
              <a:t>finding 2</a:t>
            </a:r>
            <a:endParaRPr lang="zh-CN" altLang="en-US" sz="2600" b="1" kern="0" dirty="0">
              <a:solidFill>
                <a:schemeClr val="tx1"/>
              </a:solidFill>
              <a:effectLst>
                <a:glow rad="101600">
                  <a:srgbClr val="FFFF00">
                    <a:alpha val="60000"/>
                  </a:srgbClr>
                </a:glow>
              </a:effectLst>
              <a:latin typeface="Helvetica"/>
              <a:ea typeface="宋体"/>
              <a:cs typeface="Arial" pitchFamily="34" charset="0"/>
            </a:endParaRPr>
          </a:p>
        </p:txBody>
      </p:sp>
      <p:sp>
        <p:nvSpPr>
          <p:cNvPr id="13" name="矩形 12"/>
          <p:cNvSpPr/>
          <p:nvPr/>
        </p:nvSpPr>
        <p:spPr>
          <a:xfrm>
            <a:off x="4786314" y="571480"/>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22" name="Picture 2"/>
          <p:cNvPicPr>
            <a:picLocks noChangeAspect="1" noChangeArrowheads="1"/>
          </p:cNvPicPr>
          <p:nvPr/>
        </p:nvPicPr>
        <p:blipFill>
          <a:blip r:embed="rId4" cstate="print"/>
          <a:srcRect/>
          <a:stretch>
            <a:fillRect/>
          </a:stretch>
        </p:blipFill>
        <p:spPr bwMode="auto">
          <a:xfrm>
            <a:off x="-3176" y="63484"/>
            <a:ext cx="4664046" cy="1150938"/>
          </a:xfrm>
          <a:prstGeom prst="rect">
            <a:avLst/>
          </a:prstGeom>
          <a:noFill/>
          <a:ln w="9525">
            <a:noFill/>
            <a:miter lim="800000"/>
            <a:headEnd/>
            <a:tailEnd/>
          </a:ln>
        </p:spPr>
      </p:pic>
      <p:sp>
        <p:nvSpPr>
          <p:cNvPr id="23" name="TextBox 22"/>
          <p:cNvSpPr txBox="1"/>
          <p:nvPr/>
        </p:nvSpPr>
        <p:spPr>
          <a:xfrm>
            <a:off x="71406"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3334238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428728" y="3623364"/>
            <a:ext cx="5929354" cy="159158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178" y="2991792"/>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1037195" y="3443910"/>
            <a:ext cx="1073620"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928662" y="1785926"/>
            <a:ext cx="7954582" cy="1633268"/>
          </a:xfrm>
          <a:prstGeom prst="rect">
            <a:avLst/>
          </a:prstGeom>
          <a:noFill/>
          <a:ln w="9525">
            <a:noFill/>
            <a:miter lim="800000"/>
            <a:headEnd/>
            <a:tailEnd/>
          </a:ln>
        </p:spPr>
        <p:txBody>
          <a:bodyPr wrap="square">
            <a:spAutoFit/>
          </a:bodyPr>
          <a:lstStyle/>
          <a:p>
            <a:pPr>
              <a:lnSpc>
                <a:spcPct val="150000"/>
              </a:lnSpc>
              <a:spcBef>
                <a:spcPct val="20000"/>
              </a:spcBef>
              <a:buClr>
                <a:srgbClr val="D16349"/>
              </a:buClr>
              <a:buSzPct val="85000"/>
            </a:pPr>
            <a:r>
              <a:rPr lang="en-US" altLang="zh-CN" sz="2400" dirty="0">
                <a:solidFill>
                  <a:sysClr val="windowText" lastClr="000000"/>
                </a:solidFill>
                <a:latin typeface="Helvetica"/>
                <a:ea typeface="方正舒体"/>
              </a:rPr>
              <a:t>What is the positive result after students stop working or reduce their work hours? (Para. 4)</a:t>
            </a:r>
            <a:endParaRPr lang="zh-CN" altLang="en-US" sz="2400" dirty="0">
              <a:solidFill>
                <a:sysClr val="windowText" lastClr="000000"/>
              </a:solidFill>
              <a:latin typeface="Helvetica"/>
              <a:ea typeface="方正舒体"/>
            </a:endParaRPr>
          </a:p>
          <a:p>
            <a:pPr>
              <a:lnSpc>
                <a:spcPts val="2800"/>
              </a:lnSpc>
              <a:spcBef>
                <a:spcPct val="20000"/>
              </a:spcBef>
              <a:buClr>
                <a:srgbClr val="D16349"/>
              </a:buClr>
              <a:buSzPct val="85000"/>
            </a:pPr>
            <a:endParaRPr lang="en-US" altLang="zh-CN" sz="2400" dirty="0">
              <a:solidFill>
                <a:sysClr val="windowText" lastClr="000000"/>
              </a:solidFill>
              <a:latin typeface="Helvetica"/>
              <a:ea typeface="方正舒体"/>
            </a:endParaRPr>
          </a:p>
        </p:txBody>
      </p:sp>
      <p:sp>
        <p:nvSpPr>
          <p:cNvPr id="2" name="TextBox 1"/>
          <p:cNvSpPr txBox="1"/>
          <p:nvPr/>
        </p:nvSpPr>
        <p:spPr>
          <a:xfrm>
            <a:off x="1928794" y="4192040"/>
            <a:ext cx="5539099" cy="451406"/>
          </a:xfrm>
          <a:prstGeom prst="rect">
            <a:avLst/>
          </a:prstGeom>
          <a:noFill/>
        </p:spPr>
        <p:txBody>
          <a:bodyPr wrap="square" rtlCol="0">
            <a:spAutoFit/>
          </a:bodyPr>
          <a:lstStyle/>
          <a:p>
            <a:pPr marL="342900" indent="-342900">
              <a:lnSpc>
                <a:spcPts val="2800"/>
              </a:lnSpc>
              <a:spcBef>
                <a:spcPct val="20000"/>
              </a:spcBef>
              <a:buClr>
                <a:srgbClr val="D16349"/>
              </a:buClr>
              <a:buSzPct val="85000"/>
            </a:pPr>
            <a:r>
              <a:rPr lang="en-US" altLang="zh-CN" sz="2400" dirty="0">
                <a:solidFill>
                  <a:sysClr val="windowText" lastClr="000000"/>
                </a:solidFill>
                <a:latin typeface="Helvetica"/>
                <a:ea typeface="方正舒体"/>
              </a:rPr>
              <a:t>Become interested in study again.</a:t>
            </a:r>
            <a:endParaRPr lang="zh-CN" altLang="en-US" sz="2400" dirty="0">
              <a:solidFill>
                <a:sysClr val="windowText" lastClr="000000"/>
              </a:solidFill>
              <a:latin typeface="Helvetica"/>
              <a:ea typeface="方正舒体"/>
            </a:endParaRPr>
          </a:p>
        </p:txBody>
      </p:sp>
      <p:sp>
        <p:nvSpPr>
          <p:cNvPr id="11" name="矩形 10"/>
          <p:cNvSpPr/>
          <p:nvPr/>
        </p:nvSpPr>
        <p:spPr>
          <a:xfrm>
            <a:off x="4572000" y="600058"/>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Picture 2"/>
          <p:cNvPicPr>
            <a:picLocks noChangeAspect="1" noChangeArrowheads="1"/>
          </p:cNvPicPr>
          <p:nvPr/>
        </p:nvPicPr>
        <p:blipFill>
          <a:blip r:embed="rId5" cstate="print"/>
          <a:srcRect/>
          <a:stretch>
            <a:fillRect/>
          </a:stretch>
        </p:blipFill>
        <p:spPr bwMode="auto">
          <a:xfrm>
            <a:off x="-3176" y="63484"/>
            <a:ext cx="4575176" cy="1150938"/>
          </a:xfrm>
          <a:prstGeom prst="rect">
            <a:avLst/>
          </a:prstGeom>
          <a:noFill/>
          <a:ln w="9525">
            <a:noFill/>
            <a:miter lim="800000"/>
            <a:headEnd/>
            <a:tailEnd/>
          </a:ln>
        </p:spPr>
      </p:pic>
      <p:sp>
        <p:nvSpPr>
          <p:cNvPr id="15" name="TextBox 14"/>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97882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785" y="2500306"/>
            <a:ext cx="7500991" cy="250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607585"/>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Part II — </a:t>
            </a:r>
            <a:r>
              <a:rPr lang="en-US" altLang="zh-CN" sz="2400" b="1" dirty="0" err="1">
                <a:solidFill>
                  <a:sysClr val="windowText" lastClr="000000"/>
                </a:solidFill>
                <a:latin typeface="Helvetica"/>
                <a:ea typeface="方正舒体"/>
              </a:rPr>
              <a:t>Paras</a:t>
            </a:r>
            <a:r>
              <a:rPr lang="en-US" altLang="zh-CN" sz="2400" b="1" dirty="0">
                <a:solidFill>
                  <a:sysClr val="windowText" lastClr="000000"/>
                </a:solidFill>
                <a:latin typeface="Helvetica"/>
                <a:ea typeface="方正舒体"/>
              </a:rPr>
              <a:t>. 2-___</a:t>
            </a:r>
          </a:p>
        </p:txBody>
      </p:sp>
      <p:sp>
        <p:nvSpPr>
          <p:cNvPr id="3" name="矩形 2"/>
          <p:cNvSpPr/>
          <p:nvPr/>
        </p:nvSpPr>
        <p:spPr>
          <a:xfrm>
            <a:off x="928662" y="3467401"/>
            <a:ext cx="6286544" cy="461665"/>
          </a:xfrm>
          <a:prstGeom prst="rect">
            <a:avLst/>
          </a:prstGeom>
          <a:noFill/>
        </p:spPr>
        <p:txBody>
          <a:bodyPr wrap="square" rtlCol="0">
            <a:spAutoFit/>
          </a:bodyPr>
          <a:lstStyle/>
          <a:p>
            <a:r>
              <a:rPr lang="en-US" altLang="zh-CN" sz="2400" dirty="0">
                <a:latin typeface="Helvetica"/>
              </a:rPr>
              <a:t> It reports the research ___________.</a:t>
            </a:r>
          </a:p>
        </p:txBody>
      </p:sp>
      <p:sp>
        <p:nvSpPr>
          <p:cNvPr id="12" name="矩形 11"/>
          <p:cNvSpPr/>
          <p:nvPr/>
        </p:nvSpPr>
        <p:spPr>
          <a:xfrm>
            <a:off x="4490360" y="571480"/>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5" name="Picture 2"/>
          <p:cNvPicPr>
            <a:picLocks noChangeAspect="1" noChangeArrowheads="1"/>
          </p:cNvPicPr>
          <p:nvPr/>
        </p:nvPicPr>
        <p:blipFill>
          <a:blip r:embed="rId4" cstate="print"/>
          <a:srcRect/>
          <a:stretch>
            <a:fillRect/>
          </a:stretch>
        </p:blipFill>
        <p:spPr bwMode="auto">
          <a:xfrm>
            <a:off x="-3176" y="63484"/>
            <a:ext cx="4493536" cy="1150938"/>
          </a:xfrm>
          <a:prstGeom prst="rect">
            <a:avLst/>
          </a:prstGeom>
          <a:noFill/>
          <a:ln w="9525">
            <a:noFill/>
            <a:miter lim="800000"/>
            <a:headEnd/>
            <a:tailEnd/>
          </a:ln>
        </p:spPr>
      </p:pic>
      <p:sp>
        <p:nvSpPr>
          <p:cNvPr id="16" name="TextBox 15"/>
          <p:cNvSpPr txBox="1"/>
          <p:nvPr/>
        </p:nvSpPr>
        <p:spPr>
          <a:xfrm>
            <a:off x="71406" y="500042"/>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347484" y="3429000"/>
            <a:ext cx="1653276" cy="461665"/>
          </a:xfrm>
          <a:prstGeom prst="rect">
            <a:avLst/>
          </a:prstGeom>
        </p:spPr>
        <p:txBody>
          <a:bodyPr wrap="square">
            <a:spAutoFit/>
          </a:bodyPr>
          <a:lstStyle/>
          <a:p>
            <a:pPr>
              <a:defRPr/>
            </a:pPr>
            <a:r>
              <a:rPr lang="en-US" altLang="zh-CN" sz="2400" b="1" dirty="0">
                <a:solidFill>
                  <a:schemeClr val="accent6">
                    <a:lumMod val="75000"/>
                  </a:schemeClr>
                </a:solidFill>
                <a:latin typeface="Helvetica"/>
              </a:rPr>
              <a:t> findings</a:t>
            </a:r>
            <a:endParaRPr lang="zh-CN" altLang="en-US" sz="2400" b="1" dirty="0">
              <a:solidFill>
                <a:schemeClr val="accent6">
                  <a:lumMod val="75000"/>
                </a:schemeClr>
              </a:solidFill>
              <a:latin typeface="Helvetica"/>
            </a:endParaRPr>
          </a:p>
        </p:txBody>
      </p:sp>
      <p:sp>
        <p:nvSpPr>
          <p:cNvPr id="9" name="Text Box 14"/>
          <p:cNvSpPr txBox="1">
            <a:spLocks noChangeArrowheads="1"/>
          </p:cNvSpPr>
          <p:nvPr/>
        </p:nvSpPr>
        <p:spPr bwMode="auto">
          <a:xfrm>
            <a:off x="3800696" y="1637909"/>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a:solidFill>
                  <a:schemeClr val="accent6">
                    <a:lumMod val="75000"/>
                  </a:schemeClr>
                </a:solidFill>
                <a:latin typeface="Helvetica"/>
                <a:ea typeface="方正舒体"/>
              </a:rPr>
              <a:t>4</a:t>
            </a:r>
          </a:p>
        </p:txBody>
      </p:sp>
    </p:spTree>
    <p:extLst>
      <p:ext uri="{BB962C8B-B14F-4D97-AF65-F5344CB8AC3E}">
        <p14:creationId xmlns:p14="http://schemas.microsoft.com/office/powerpoint/2010/main" val="4076793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34" y="1714488"/>
            <a:ext cx="8286808" cy="424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5</a:t>
            </a:r>
          </a:p>
        </p:txBody>
      </p:sp>
      <p:sp>
        <p:nvSpPr>
          <p:cNvPr id="2" name="TextBox 1"/>
          <p:cNvSpPr txBox="1"/>
          <p:nvPr/>
        </p:nvSpPr>
        <p:spPr>
          <a:xfrm>
            <a:off x="714348" y="2214554"/>
            <a:ext cx="6286544" cy="3329758"/>
          </a:xfrm>
          <a:prstGeom prst="rect">
            <a:avLst/>
          </a:prstGeom>
          <a:noFill/>
        </p:spPr>
        <p:txBody>
          <a:bodyPr wrap="square" rtlCol="0">
            <a:spAutoFit/>
          </a:bodyPr>
          <a:lstStyle/>
          <a:p>
            <a:pPr>
              <a:lnSpc>
                <a:spcPct val="150000"/>
              </a:lnSpc>
            </a:pPr>
            <a:r>
              <a:rPr lang="en-US" altLang="zh-CN" sz="2400" dirty="0">
                <a:latin typeface="Helvetica"/>
              </a:rPr>
              <a:t>    We uncovered numerous explanations for the undesirable effects of working on students’ engagement in school. First, </a:t>
            </a:r>
            <a:r>
              <a:rPr lang="zh-CN" altLang="en-US" sz="2400" u="sng" dirty="0">
                <a:latin typeface="华文行楷" pitchFamily="2" charset="-122"/>
                <a:ea typeface="华文行楷" pitchFamily="2" charset="-122"/>
              </a:rPr>
              <a:t>由于紧张的打工日程</a:t>
            </a:r>
            <a:r>
              <a:rPr lang="en-US" altLang="zh-CN" sz="2400" dirty="0">
                <a:latin typeface="Helvetica"/>
              </a:rPr>
              <a:t>, they have less time to devote to school assignments. </a:t>
            </a:r>
          </a:p>
        </p:txBody>
      </p:sp>
      <p:sp>
        <p:nvSpPr>
          <p:cNvPr id="10" name="内容占位符 2"/>
          <p:cNvSpPr txBox="1">
            <a:spLocks/>
          </p:cNvSpPr>
          <p:nvPr/>
        </p:nvSpPr>
        <p:spPr>
          <a:xfrm flipH="1">
            <a:off x="428596" y="1785926"/>
            <a:ext cx="3357586" cy="461962"/>
          </a:xfrm>
          <a:prstGeom prst="rect">
            <a:avLst/>
          </a:prstGeom>
          <a:noFill/>
          <a:ln>
            <a:noFill/>
          </a:ln>
        </p:spPr>
        <p:txBody>
          <a:bodyPr/>
          <a:lstStyle/>
          <a:p>
            <a:pPr algn="ctr" fontAlgn="auto">
              <a:spcBef>
                <a:spcPts val="0"/>
              </a:spcBef>
              <a:spcAft>
                <a:spcPts val="0"/>
              </a:spcAft>
              <a:defRPr/>
            </a:pPr>
            <a:endParaRPr lang="zh-CN" altLang="en-US" sz="2400" b="1" kern="0" dirty="0">
              <a:solidFill>
                <a:schemeClr val="accent6">
                  <a:lumMod val="75000"/>
                </a:schemeClr>
              </a:solidFill>
              <a:latin typeface="Helvetica"/>
              <a:ea typeface="楷体_GB2312" pitchFamily="49" charset="-122"/>
            </a:endParaRPr>
          </a:p>
        </p:txBody>
      </p:sp>
      <p:sp>
        <p:nvSpPr>
          <p:cNvPr id="15" name="云形标注 14"/>
          <p:cNvSpPr/>
          <p:nvPr/>
        </p:nvSpPr>
        <p:spPr>
          <a:xfrm>
            <a:off x="4857752" y="4714884"/>
            <a:ext cx="3929090" cy="1428760"/>
          </a:xfrm>
          <a:prstGeom prst="cloudCallout">
            <a:avLst>
              <a:gd name="adj1" fmla="val -55044"/>
              <a:gd name="adj2" fmla="val -86239"/>
            </a:avLst>
          </a:prstGeom>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400" b="1" kern="0" dirty="0">
                <a:solidFill>
                  <a:schemeClr val="tx1"/>
                </a:solidFill>
                <a:effectLst>
                  <a:glow rad="101600">
                    <a:srgbClr val="FFFF00">
                      <a:alpha val="60000"/>
                    </a:srgbClr>
                  </a:glow>
                </a:effectLst>
                <a:latin typeface="Helvetica"/>
                <a:ea typeface="宋体"/>
                <a:cs typeface="Arial" pitchFamily="34" charset="0"/>
              </a:rPr>
              <a:t>owing to their demanding work schedule</a:t>
            </a:r>
            <a:endParaRPr lang="zh-CN" altLang="en-US" sz="2400" b="1" kern="0" dirty="0">
              <a:solidFill>
                <a:schemeClr val="tx1"/>
              </a:solidFill>
              <a:effectLst>
                <a:glow rad="101600">
                  <a:srgbClr val="FFFF00">
                    <a:alpha val="60000"/>
                  </a:srgbClr>
                </a:glow>
              </a:effectLst>
              <a:latin typeface="Helvetica"/>
              <a:ea typeface="宋体"/>
              <a:cs typeface="Arial" pitchFamily="34" charset="0"/>
            </a:endParaRPr>
          </a:p>
        </p:txBody>
      </p:sp>
      <p:sp>
        <p:nvSpPr>
          <p:cNvPr id="17" name="矩形 16"/>
          <p:cNvSpPr/>
          <p:nvPr/>
        </p:nvSpPr>
        <p:spPr>
          <a:xfrm>
            <a:off x="4871500"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8" name="Picture 2"/>
          <p:cNvPicPr>
            <a:picLocks noChangeAspect="1" noChangeArrowheads="1"/>
          </p:cNvPicPr>
          <p:nvPr/>
        </p:nvPicPr>
        <p:blipFill>
          <a:blip r:embed="rId4" cstate="print"/>
          <a:srcRect/>
          <a:stretch>
            <a:fillRect/>
          </a:stretch>
        </p:blipFill>
        <p:spPr bwMode="auto">
          <a:xfrm>
            <a:off x="-3176" y="63484"/>
            <a:ext cx="4860928" cy="1150938"/>
          </a:xfrm>
          <a:prstGeom prst="rect">
            <a:avLst/>
          </a:prstGeom>
          <a:noFill/>
          <a:ln w="9525">
            <a:noFill/>
            <a:miter lim="800000"/>
            <a:headEnd/>
            <a:tailEnd/>
          </a:ln>
        </p:spPr>
      </p:pic>
      <p:sp>
        <p:nvSpPr>
          <p:cNvPr id="19" name="TextBox 18"/>
          <p:cNvSpPr txBox="1"/>
          <p:nvPr/>
        </p:nvSpPr>
        <p:spPr>
          <a:xfrm>
            <a:off x="90480"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127010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534" y="1516491"/>
            <a:ext cx="8544183" cy="5127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285860"/>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Para. 5</a:t>
            </a:r>
          </a:p>
        </p:txBody>
      </p:sp>
      <p:sp>
        <p:nvSpPr>
          <p:cNvPr id="3" name="矩形 2"/>
          <p:cNvSpPr/>
          <p:nvPr/>
        </p:nvSpPr>
        <p:spPr>
          <a:xfrm>
            <a:off x="671288" y="1951727"/>
            <a:ext cx="6543918" cy="4191917"/>
          </a:xfrm>
          <a:prstGeom prst="rect">
            <a:avLst/>
          </a:prstGeom>
          <a:noFill/>
        </p:spPr>
        <p:txBody>
          <a:bodyPr wrap="square" rtlCol="0">
            <a:spAutoFit/>
          </a:bodyPr>
          <a:lstStyle/>
          <a:p>
            <a:pPr>
              <a:lnSpc>
                <a:spcPct val="140000"/>
              </a:lnSpc>
            </a:pPr>
            <a:r>
              <a:rPr lang="en-US" altLang="zh-CN" sz="2400" dirty="0">
                <a:latin typeface="Helvetica"/>
              </a:rPr>
              <a:t>One common response to this time pressure is that working students  </a:t>
            </a:r>
            <a:r>
              <a:rPr lang="zh-CN" altLang="en-US" sz="2400" u="sng" dirty="0">
                <a:latin typeface="华文行楷" pitchFamily="2" charset="-122"/>
                <a:ea typeface="华文行楷" pitchFamily="2" charset="-122"/>
              </a:rPr>
              <a:t>偷懒</a:t>
            </a:r>
          </a:p>
          <a:p>
            <a:pPr>
              <a:lnSpc>
                <a:spcPct val="140000"/>
              </a:lnSpc>
            </a:pPr>
            <a:r>
              <a:rPr lang="en-US" altLang="zh-CN" sz="2400" dirty="0">
                <a:latin typeface="Helvetica"/>
              </a:rPr>
              <a:t>by taking easier classes, copying assignments from other students, </a:t>
            </a:r>
            <a:r>
              <a:rPr lang="zh-CN" altLang="en-US" sz="2400" u="sng" dirty="0">
                <a:latin typeface="华文行楷" pitchFamily="2" charset="-122"/>
                <a:ea typeface="华文行楷" pitchFamily="2" charset="-122"/>
              </a:rPr>
              <a:t>逃课</a:t>
            </a:r>
            <a:r>
              <a:rPr lang="en-US" altLang="zh-CN" sz="2400" dirty="0">
                <a:latin typeface="Helvetica"/>
              </a:rPr>
              <a:t>, </a:t>
            </a:r>
          </a:p>
          <a:p>
            <a:pPr>
              <a:lnSpc>
                <a:spcPct val="140000"/>
              </a:lnSpc>
            </a:pPr>
            <a:r>
              <a:rPr lang="en-US" altLang="zh-CN" sz="2400" dirty="0">
                <a:latin typeface="Helvetica"/>
              </a:rPr>
              <a:t>or refusing to do work assigned by their teachers. Over time, as these become established practices, students’ commitment to school is </a:t>
            </a:r>
            <a:r>
              <a:rPr lang="zh-CN" altLang="en-US" sz="2400" u="sng" dirty="0">
                <a:latin typeface="华文行楷" pitchFamily="2" charset="-122"/>
                <a:ea typeface="华文行楷" pitchFamily="2" charset="-122"/>
              </a:rPr>
              <a:t>逐渐地减少</a:t>
            </a:r>
            <a:r>
              <a:rPr lang="en-US" altLang="zh-CN" sz="2400" dirty="0">
                <a:latin typeface="Helvetica"/>
              </a:rPr>
              <a:t>.</a:t>
            </a:r>
          </a:p>
        </p:txBody>
      </p:sp>
      <p:sp>
        <p:nvSpPr>
          <p:cNvPr id="15" name="内容占位符 2"/>
          <p:cNvSpPr txBox="1">
            <a:spLocks/>
          </p:cNvSpPr>
          <p:nvPr/>
        </p:nvSpPr>
        <p:spPr>
          <a:xfrm>
            <a:off x="4714876" y="2500306"/>
            <a:ext cx="2071702" cy="500066"/>
          </a:xfrm>
          <a:prstGeom prst="rect">
            <a:avLst/>
          </a:prstGeom>
          <a:solidFill>
            <a:schemeClr val="bg2"/>
          </a:solid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pPr>
              <a:defRPr/>
            </a:pPr>
            <a:r>
              <a:rPr lang="en-US" altLang="zh-CN" sz="2600" dirty="0">
                <a:solidFill>
                  <a:schemeClr val="tx1"/>
                </a:solidFill>
                <a:effectLst>
                  <a:glow rad="101600">
                    <a:srgbClr val="FFFF00">
                      <a:alpha val="60000"/>
                    </a:srgbClr>
                  </a:glow>
                </a:effectLst>
                <a:latin typeface="Helvetica"/>
                <a:ea typeface="宋体"/>
                <a:cs typeface="Arial" pitchFamily="34" charset="0"/>
              </a:rPr>
              <a:t>cut corners</a:t>
            </a:r>
            <a:endParaRPr lang="zh-CN" altLang="en-US" sz="2600" dirty="0">
              <a:solidFill>
                <a:schemeClr val="tx1"/>
              </a:solidFill>
              <a:effectLst>
                <a:glow rad="101600">
                  <a:srgbClr val="FFFF00">
                    <a:alpha val="60000"/>
                  </a:srgbClr>
                </a:glow>
              </a:effectLst>
              <a:latin typeface="Helvetica"/>
              <a:ea typeface="宋体"/>
              <a:cs typeface="Arial" pitchFamily="34" charset="0"/>
            </a:endParaRPr>
          </a:p>
        </p:txBody>
      </p:sp>
      <p:sp>
        <p:nvSpPr>
          <p:cNvPr id="20" name="云形标注 19"/>
          <p:cNvSpPr/>
          <p:nvPr/>
        </p:nvSpPr>
        <p:spPr>
          <a:xfrm>
            <a:off x="2428860" y="1247459"/>
            <a:ext cx="3643338" cy="895657"/>
          </a:xfrm>
          <a:prstGeom prst="cloudCallout">
            <a:avLst>
              <a:gd name="adj1" fmla="val -40316"/>
              <a:gd name="adj2" fmla="val 163467"/>
            </a:avLst>
          </a:prstGeom>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en-US" altLang="zh-CN" sz="2400" b="1" kern="0" dirty="0">
                <a:solidFill>
                  <a:schemeClr val="tx1"/>
                </a:solidFill>
                <a:effectLst>
                  <a:glow rad="101600">
                    <a:srgbClr val="FFFF00">
                      <a:alpha val="60000"/>
                    </a:srgbClr>
                  </a:glow>
                </a:effectLst>
                <a:latin typeface="Helvetica"/>
                <a:ea typeface="宋体"/>
                <a:cs typeface="Arial" pitchFamily="34" charset="0"/>
              </a:rPr>
              <a:t>Explanation 1</a:t>
            </a:r>
            <a:endParaRPr lang="zh-CN" altLang="en-US" sz="2400" b="1" kern="0" dirty="0">
              <a:solidFill>
                <a:schemeClr val="tx1"/>
              </a:solidFill>
              <a:effectLst>
                <a:glow rad="101600">
                  <a:srgbClr val="FFFF00">
                    <a:alpha val="60000"/>
                  </a:srgbClr>
                </a:glow>
              </a:effectLst>
              <a:latin typeface="Helvetica"/>
              <a:ea typeface="宋体"/>
              <a:cs typeface="Arial" pitchFamily="34" charset="0"/>
            </a:endParaRPr>
          </a:p>
        </p:txBody>
      </p:sp>
      <p:sp>
        <p:nvSpPr>
          <p:cNvPr id="13" name="矩形 12"/>
          <p:cNvSpPr/>
          <p:nvPr/>
        </p:nvSpPr>
        <p:spPr>
          <a:xfrm>
            <a:off x="4585748" y="500042"/>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22" name="Picture 2"/>
          <p:cNvPicPr>
            <a:picLocks noChangeAspect="1" noChangeArrowheads="1"/>
          </p:cNvPicPr>
          <p:nvPr/>
        </p:nvPicPr>
        <p:blipFill>
          <a:blip r:embed="rId4" cstate="print"/>
          <a:srcRect/>
          <a:stretch>
            <a:fillRect/>
          </a:stretch>
        </p:blipFill>
        <p:spPr bwMode="auto">
          <a:xfrm>
            <a:off x="-3176" y="63484"/>
            <a:ext cx="4503738" cy="1150938"/>
          </a:xfrm>
          <a:prstGeom prst="rect">
            <a:avLst/>
          </a:prstGeom>
          <a:noFill/>
          <a:ln w="9525">
            <a:noFill/>
            <a:miter lim="800000"/>
            <a:headEnd/>
            <a:tailEnd/>
          </a:ln>
        </p:spPr>
      </p:pic>
      <p:sp>
        <p:nvSpPr>
          <p:cNvPr id="23" name="TextBox 22"/>
          <p:cNvSpPr txBox="1"/>
          <p:nvPr/>
        </p:nvSpPr>
        <p:spPr>
          <a:xfrm>
            <a:off x="-32" y="538443"/>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9" name="内容占位符 2"/>
          <p:cNvSpPr txBox="1">
            <a:spLocks/>
          </p:cNvSpPr>
          <p:nvPr/>
        </p:nvSpPr>
        <p:spPr>
          <a:xfrm>
            <a:off x="4169555" y="3571876"/>
            <a:ext cx="2831337" cy="500066"/>
          </a:xfrm>
          <a:prstGeom prst="rect">
            <a:avLst/>
          </a:prstGeom>
          <a:solidFill>
            <a:schemeClr val="bg2"/>
          </a:solid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pPr>
              <a:defRPr/>
            </a:pPr>
            <a:r>
              <a:rPr lang="en-US" altLang="zh-CN" sz="2600" dirty="0">
                <a:solidFill>
                  <a:schemeClr val="tx1"/>
                </a:solidFill>
                <a:effectLst>
                  <a:glow rad="101600">
                    <a:srgbClr val="FFFF00">
                      <a:alpha val="60000"/>
                    </a:srgbClr>
                  </a:glow>
                </a:effectLst>
                <a:latin typeface="Helvetica"/>
                <a:ea typeface="宋体"/>
                <a:cs typeface="Arial" pitchFamily="34" charset="0"/>
              </a:rPr>
              <a:t>cutting class</a:t>
            </a:r>
            <a:endParaRPr lang="zh-CN" altLang="en-US" sz="2600" dirty="0">
              <a:solidFill>
                <a:schemeClr val="tx1"/>
              </a:solidFill>
              <a:effectLst>
                <a:glow rad="101600">
                  <a:srgbClr val="FFFF00">
                    <a:alpha val="60000"/>
                  </a:srgbClr>
                </a:glow>
              </a:effectLst>
              <a:latin typeface="Helvetica"/>
              <a:ea typeface="宋体"/>
              <a:cs typeface="Arial" pitchFamily="34" charset="0"/>
            </a:endParaRPr>
          </a:p>
        </p:txBody>
      </p:sp>
      <p:sp>
        <p:nvSpPr>
          <p:cNvPr id="24" name="内容占位符 2"/>
          <p:cNvSpPr txBox="1">
            <a:spLocks/>
          </p:cNvSpPr>
          <p:nvPr/>
        </p:nvSpPr>
        <p:spPr>
          <a:xfrm>
            <a:off x="3857621" y="5572140"/>
            <a:ext cx="3143272" cy="500066"/>
          </a:xfrm>
          <a:prstGeom prst="rect">
            <a:avLst/>
          </a:prstGeom>
          <a:solidFill>
            <a:schemeClr val="bg2"/>
          </a:solidFill>
          <a:ln>
            <a:noFill/>
          </a:ln>
        </p:spPr>
        <p:txBody>
          <a:bodyPr/>
          <a:lstStyle>
            <a:defPPr>
              <a:defRPr lang="zh-CN"/>
            </a:defPPr>
            <a:lvl1pPr algn="ctr" fontAlgn="auto">
              <a:spcBef>
                <a:spcPts val="0"/>
              </a:spcBef>
              <a:spcAft>
                <a:spcPts val="0"/>
              </a:spcAft>
              <a:defRPr sz="2000" b="1" kern="0">
                <a:solidFill>
                  <a:schemeClr val="accent6">
                    <a:lumMod val="75000"/>
                  </a:schemeClr>
                </a:solidFill>
                <a:latin typeface="Arial" pitchFamily="34" charset="0"/>
                <a:ea typeface="楷体_GB2312" pitchFamily="49" charset="-122"/>
              </a:defRPr>
            </a:lvl1pPr>
          </a:lstStyle>
          <a:p>
            <a:pPr>
              <a:defRPr/>
            </a:pPr>
            <a:r>
              <a:rPr lang="en-US" altLang="zh-CN" sz="2600" dirty="0">
                <a:solidFill>
                  <a:schemeClr val="tx1"/>
                </a:solidFill>
                <a:effectLst>
                  <a:glow rad="101600">
                    <a:srgbClr val="FFFF00">
                      <a:alpha val="60000"/>
                    </a:srgbClr>
                  </a:glow>
                </a:effectLst>
                <a:latin typeface="Helvetica"/>
                <a:ea typeface="宋体"/>
                <a:cs typeface="Arial" pitchFamily="34" charset="0"/>
              </a:rPr>
              <a:t>eroded bit by bit</a:t>
            </a:r>
            <a:endParaRPr lang="zh-CN" altLang="en-US" sz="2600" dirty="0">
              <a:solidFill>
                <a:schemeClr val="tx1"/>
              </a:solidFill>
              <a:effectLst>
                <a:glow rad="101600">
                  <a:srgbClr val="FFFF00">
                    <a:alpha val="60000"/>
                  </a:srgbClr>
                </a:glow>
              </a:effectLst>
              <a:latin typeface="Helvetica"/>
              <a:ea typeface="宋体"/>
              <a:cs typeface="Arial" pitchFamily="34" charset="0"/>
            </a:endParaRPr>
          </a:p>
        </p:txBody>
      </p:sp>
    </p:spTree>
    <p:extLst>
      <p:ext uri="{BB962C8B-B14F-4D97-AF65-F5344CB8AC3E}">
        <p14:creationId xmlns:p14="http://schemas.microsoft.com/office/powerpoint/2010/main" val="3334238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19"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55965" y="3214686"/>
            <a:ext cx="6587869"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864" y="2571744"/>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822881" y="2983853"/>
            <a:ext cx="1073620"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928662" y="1906024"/>
            <a:ext cx="6715172" cy="451406"/>
          </a:xfrm>
          <a:prstGeom prst="rect">
            <a:avLst/>
          </a:prstGeom>
          <a:noFill/>
          <a:ln w="9525">
            <a:noFill/>
            <a:miter lim="800000"/>
            <a:headEnd/>
            <a:tailEnd/>
          </a:ln>
        </p:spPr>
        <p:txBody>
          <a:bodyPr wrap="square">
            <a:spAutoFit/>
          </a:bodyPr>
          <a:lstStyle/>
          <a:p>
            <a:pPr>
              <a:lnSpc>
                <a:spcPts val="2800"/>
              </a:lnSpc>
              <a:spcBef>
                <a:spcPct val="20000"/>
              </a:spcBef>
              <a:buClr>
                <a:srgbClr val="D16349"/>
              </a:buClr>
              <a:buSzPct val="85000"/>
            </a:pPr>
            <a:r>
              <a:rPr lang="en-US" altLang="zh-CN" sz="2400" dirty="0">
                <a:solidFill>
                  <a:sysClr val="windowText" lastClr="000000"/>
                </a:solidFill>
                <a:latin typeface="Helvetica"/>
                <a:ea typeface="方正舒体"/>
              </a:rPr>
              <a:t>What is the second explanation? (Para. 6)       </a:t>
            </a:r>
          </a:p>
        </p:txBody>
      </p:sp>
      <p:sp>
        <p:nvSpPr>
          <p:cNvPr id="2" name="TextBox 1"/>
          <p:cNvSpPr txBox="1"/>
          <p:nvPr/>
        </p:nvSpPr>
        <p:spPr>
          <a:xfrm>
            <a:off x="1676107" y="3500438"/>
            <a:ext cx="5539099" cy="2316916"/>
          </a:xfrm>
          <a:prstGeom prst="rect">
            <a:avLst/>
          </a:prstGeom>
          <a:noFill/>
        </p:spPr>
        <p:txBody>
          <a:bodyPr wrap="square" rtlCol="0">
            <a:spAutoFit/>
          </a:bodyPr>
          <a:lstStyle/>
          <a:p>
            <a:pPr>
              <a:lnSpc>
                <a:spcPct val="150000"/>
              </a:lnSpc>
            </a:pPr>
            <a:r>
              <a:rPr lang="en-US" altLang="zh-CN" sz="2400" dirty="0">
                <a:solidFill>
                  <a:sysClr val="windowText" lastClr="000000"/>
                </a:solidFill>
                <a:latin typeface="Helvetica"/>
                <a:ea typeface="方正舒体"/>
              </a:rPr>
              <a:t>Working students are too tired from work to study because they get less rest and eat less healthy meals.</a:t>
            </a:r>
          </a:p>
          <a:p>
            <a:pPr marL="342900" indent="-342900">
              <a:lnSpc>
                <a:spcPct val="150000"/>
              </a:lnSpc>
              <a:spcBef>
                <a:spcPct val="20000"/>
              </a:spcBef>
              <a:buClr>
                <a:srgbClr val="D16349"/>
              </a:buClr>
              <a:buSzPct val="85000"/>
            </a:pPr>
            <a:r>
              <a:rPr lang="en-US" altLang="zh-CN" sz="2400" dirty="0">
                <a:solidFill>
                  <a:sysClr val="windowText" lastClr="000000"/>
                </a:solidFill>
                <a:latin typeface="Helvetica"/>
                <a:ea typeface="方正舒体"/>
              </a:rPr>
              <a:t> </a:t>
            </a:r>
          </a:p>
        </p:txBody>
      </p:sp>
      <p:sp>
        <p:nvSpPr>
          <p:cNvPr id="11" name="矩形 10"/>
          <p:cNvSpPr/>
          <p:nvPr/>
        </p:nvSpPr>
        <p:spPr>
          <a:xfrm>
            <a:off x="4848082" y="450486"/>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Picture 2"/>
          <p:cNvPicPr>
            <a:picLocks noChangeAspect="1" noChangeArrowheads="1"/>
          </p:cNvPicPr>
          <p:nvPr/>
        </p:nvPicPr>
        <p:blipFill>
          <a:blip r:embed="rId5" cstate="print"/>
          <a:srcRect/>
          <a:stretch>
            <a:fillRect/>
          </a:stretch>
        </p:blipFill>
        <p:spPr bwMode="auto">
          <a:xfrm>
            <a:off x="-3176" y="63484"/>
            <a:ext cx="4646614" cy="1150938"/>
          </a:xfrm>
          <a:prstGeom prst="rect">
            <a:avLst/>
          </a:prstGeom>
          <a:noFill/>
          <a:ln w="9525">
            <a:noFill/>
            <a:miter lim="800000"/>
            <a:headEnd/>
            <a:tailEnd/>
          </a:ln>
        </p:spPr>
      </p:pic>
      <p:sp>
        <p:nvSpPr>
          <p:cNvPr id="15" name="TextBox 14"/>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97882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a:normAutofit/>
          </a:bodyPr>
          <a:lstStyle/>
          <a:p>
            <a:pPr algn="l" eaLnBrk="1" hangingPunct="1">
              <a:defRPr/>
            </a:pPr>
            <a:r>
              <a:rPr lang="en-US" altLang="zh-CN" sz="5000" b="1" baseline="30000" dirty="0">
                <a:solidFill>
                  <a:srgbClr val="FF6600"/>
                </a:solidFill>
                <a:effectLst>
                  <a:outerShdw blurRad="38100" dist="38100" dir="2700000" algn="tl">
                    <a:srgbClr val="C0C0C0"/>
                  </a:outerShdw>
                </a:effectLst>
                <a:latin typeface="Helvetica"/>
              </a:rPr>
              <a:t>Section A</a:t>
            </a:r>
            <a:r>
              <a:rPr lang="en-US" altLang="zh-CN" b="1" baseline="30000" dirty="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1</a:t>
            </a:r>
          </a:p>
        </p:txBody>
      </p:sp>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a:latin typeface="Helvetica"/>
                <a:ea typeface="Arial Unicode MS"/>
                <a:cs typeface="Helvetica Neue"/>
              </a:rPr>
              <a:t>6</a:t>
            </a:r>
            <a:endParaRPr lang="en-US" altLang="zh-CN" sz="4000" dirty="0">
              <a:latin typeface="Helvetica"/>
              <a:ea typeface="Arial Unicode MS"/>
              <a:cs typeface="Helvetica Neue"/>
            </a:endParaRPr>
          </a:p>
        </p:txBody>
      </p:sp>
      <p:sp>
        <p:nvSpPr>
          <p:cNvPr id="9" name="TextBox 8"/>
          <p:cNvSpPr txBox="1"/>
          <p:nvPr/>
        </p:nvSpPr>
        <p:spPr>
          <a:xfrm>
            <a:off x="1878013" y="911225"/>
            <a:ext cx="5459508" cy="738664"/>
          </a:xfrm>
          <a:prstGeom prst="rect">
            <a:avLst/>
          </a:prstGeom>
          <a:noFill/>
        </p:spPr>
        <p:txBody>
          <a:bodyPr wrap="none">
            <a:spAutoFit/>
          </a:bodyPr>
          <a:lstStyle/>
          <a:p>
            <a:pPr>
              <a:defRPr/>
            </a:pPr>
            <a:r>
              <a:rPr lang="en-US" altLang="zh-CN"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Earn as you learn</a:t>
            </a:r>
            <a:r>
              <a:rPr lang="zh-CN" altLang="en-US"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a:t>
            </a:r>
            <a:endParaRPr lang="en-US" altLang="zh-CN"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770188" y="2007343"/>
            <a:ext cx="6016896" cy="993029"/>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lnSpc>
                <a:spcPts val="2500"/>
              </a:lnSpc>
              <a:spcBef>
                <a:spcPct val="50000"/>
              </a:spcBef>
              <a:defRPr/>
            </a:pPr>
            <a:r>
              <a:rPr lang="en-US" altLang="zh-CN" sz="3200" dirty="0">
                <a:latin typeface="Helvetica"/>
                <a:ea typeface="Gulim" pitchFamily="34" charset="-127"/>
              </a:rPr>
              <a:t>To work or not to work</a:t>
            </a:r>
          </a:p>
          <a:p>
            <a:pPr latinLnBrk="1">
              <a:lnSpc>
                <a:spcPts val="2500"/>
              </a:lnSpc>
              <a:spcBef>
                <a:spcPct val="50000"/>
              </a:spcBef>
              <a:defRPr/>
            </a:pPr>
            <a:r>
              <a:rPr lang="en-US" altLang="zh-CN" sz="3200" dirty="0">
                <a:latin typeface="Helvetica"/>
                <a:ea typeface="Gulim" pitchFamily="34" charset="-127"/>
              </a:rPr>
              <a:t>— That is the question</a:t>
            </a:r>
            <a:endParaRPr lang="zh-CN" altLang="en-US" sz="3200" dirty="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sp>
        <p:nvSpPr>
          <p:cNvPr id="27" name="椭圆 26"/>
          <p:cNvSpPr/>
          <p:nvPr/>
        </p:nvSpPr>
        <p:spPr bwMode="auto">
          <a:xfrm>
            <a:off x="2700338" y="3643315"/>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nvGrpSpPr>
          <p:cNvPr id="10" name="组合 32"/>
          <p:cNvGrpSpPr>
            <a:grpSpLocks/>
          </p:cNvGrpSpPr>
          <p:nvPr/>
        </p:nvGrpSpPr>
        <p:grpSpPr bwMode="auto">
          <a:xfrm>
            <a:off x="2710245" y="4324359"/>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137239" name="Rectangle 14"/>
          <p:cNvSpPr>
            <a:spLocks noChangeArrowheads="1"/>
          </p:cNvSpPr>
          <p:nvPr/>
        </p:nvSpPr>
        <p:spPr bwMode="auto">
          <a:xfrm>
            <a:off x="2887350" y="4844886"/>
            <a:ext cx="5601948"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To apply the phrases and patterns</a:t>
            </a:r>
          </a:p>
        </p:txBody>
      </p: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3" name="Rectangle 6"/>
          <p:cNvSpPr>
            <a:spLocks noChangeArrowheads="1"/>
          </p:cNvSpPr>
          <p:nvPr/>
        </p:nvSpPr>
        <p:spPr bwMode="auto">
          <a:xfrm>
            <a:off x="2900030" y="3514952"/>
            <a:ext cx="5750937" cy="830997"/>
          </a:xfrm>
          <a:prstGeom prst="rect">
            <a:avLst/>
          </a:prstGeom>
          <a:noFill/>
          <a:ln w="9525">
            <a:noFill/>
            <a:miter lim="800000"/>
            <a:headEnd/>
            <a:tailEnd/>
          </a:ln>
        </p:spPr>
        <p:txBody>
          <a:bodyPr wrap="square">
            <a:spAutoFit/>
          </a:bodyPr>
          <a:lstStyle/>
          <a:p>
            <a:pPr eaLnBrk="0" hangingPunct="0">
              <a:defRPr/>
            </a:pPr>
            <a:r>
              <a:rPr lang="en-US" altLang="zh-CN" sz="2400" dirty="0">
                <a:solidFill>
                  <a:srgbClr val="000000"/>
                </a:solidFill>
                <a:latin typeface="Helvetica"/>
              </a:rPr>
              <a:t>To talk about the effects of part-time employment</a:t>
            </a:r>
          </a:p>
        </p:txBody>
      </p:sp>
      <p:sp>
        <p:nvSpPr>
          <p:cNvPr id="34" name="矩形 33"/>
          <p:cNvSpPr/>
          <p:nvPr/>
        </p:nvSpPr>
        <p:spPr>
          <a:xfrm>
            <a:off x="2887350" y="4364585"/>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further understand the text</a:t>
            </a:r>
          </a:p>
        </p:txBody>
      </p:sp>
      <p:sp>
        <p:nvSpPr>
          <p:cNvPr id="35" name="TextBox 34"/>
          <p:cNvSpPr txBox="1"/>
          <p:nvPr/>
        </p:nvSpPr>
        <p:spPr>
          <a:xfrm>
            <a:off x="2900030" y="5325186"/>
            <a:ext cx="6287512" cy="461665"/>
          </a:xfrm>
          <a:prstGeom prst="rect">
            <a:avLst/>
          </a:prstGeom>
          <a:noFill/>
        </p:spPr>
        <p:txBody>
          <a:bodyPr wrap="square" rtlCol="0">
            <a:spAutoFit/>
          </a:bodyPr>
          <a:lstStyle/>
          <a:p>
            <a:pPr eaLnBrk="0" hangingPunct="0"/>
            <a:r>
              <a:rPr lang="en-US" altLang="zh-CN" sz="2400" dirty="0">
                <a:solidFill>
                  <a:srgbClr val="000000"/>
                </a:solidFill>
                <a:latin typeface="Helvetica"/>
              </a:rPr>
              <a:t>To master the paragraph writing skill</a:t>
            </a:r>
          </a:p>
        </p:txBody>
      </p:sp>
      <p:sp>
        <p:nvSpPr>
          <p:cNvPr id="26" name="椭圆 25"/>
          <p:cNvSpPr/>
          <p:nvPr/>
        </p:nvSpPr>
        <p:spPr bwMode="auto">
          <a:xfrm>
            <a:off x="2699792" y="5000637"/>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29" name="椭圆 28"/>
          <p:cNvSpPr/>
          <p:nvPr/>
        </p:nvSpPr>
        <p:spPr bwMode="auto">
          <a:xfrm>
            <a:off x="2699792" y="5429265"/>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Tree>
    <p:extLst>
      <p:ext uri="{BB962C8B-B14F-4D97-AF65-F5344CB8AC3E}">
        <p14:creationId xmlns:p14="http://schemas.microsoft.com/office/powerpoint/2010/main" val="344032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ox(i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ox(in)">
                                      <p:cBhvr>
                                        <p:cTn id="15" dur="500"/>
                                        <p:tgtEl>
                                          <p:spTgt spid="34"/>
                                        </p:tgtEl>
                                      </p:cBhvr>
                                    </p:animEffect>
                                  </p:childTnLst>
                                </p:cTn>
                              </p:par>
                              <p:par>
                                <p:cTn id="16" presetID="4"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4" presetClass="entr" presetSubtype="16" fill="hold" grpId="0" nodeType="withEffect">
                                  <p:stCondLst>
                                    <p:cond delay="0"/>
                                  </p:stCondLst>
                                  <p:childTnLst>
                                    <p:set>
                                      <p:cBhvr>
                                        <p:cTn id="24" dur="1" fill="hold">
                                          <p:stCondLst>
                                            <p:cond delay="0"/>
                                          </p:stCondLst>
                                        </p:cTn>
                                        <p:tgtEl>
                                          <p:spTgt spid="137239"/>
                                        </p:tgtEl>
                                        <p:attrNameLst>
                                          <p:attrName>style.visibility</p:attrName>
                                        </p:attrNameLst>
                                      </p:cBhvr>
                                      <p:to>
                                        <p:strVal val="visible"/>
                                      </p:to>
                                    </p:set>
                                    <p:animEffect transition="in" filter="box(in)">
                                      <p:cBhvr>
                                        <p:cTn id="25" dur="500"/>
                                        <p:tgtEl>
                                          <p:spTgt spid="1372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4"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7239" grpId="0"/>
      <p:bldP spid="33" grpId="0"/>
      <p:bldP spid="34" grpId="0"/>
      <p:bldP spid="35" grpId="0"/>
      <p:bldP spid="26"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a:spLocks noChangeArrowheads="1"/>
          </p:cNvSpPr>
          <p:nvPr/>
        </p:nvSpPr>
        <p:spPr bwMode="auto">
          <a:xfrm>
            <a:off x="1936750" y="3138686"/>
            <a:ext cx="6019800" cy="447675"/>
          </a:xfrm>
          <a:prstGeom prst="rect">
            <a:avLst/>
          </a:prstGeom>
          <a:noFill/>
          <a:ln w="9525">
            <a:noFill/>
            <a:miter lim="800000"/>
            <a:headEnd/>
            <a:tailEnd/>
          </a:ln>
        </p:spPr>
        <p:txBody>
          <a:bodyPr>
            <a:spAutoFit/>
          </a:bodyPr>
          <a:lstStyle/>
          <a:p>
            <a:pPr algn="just">
              <a:lnSpc>
                <a:spcPts val="2800"/>
              </a:lnSpc>
            </a:pPr>
            <a:endParaRPr lang="zh-CN" altLang="en-US" sz="2000">
              <a:latin typeface="Helvetica"/>
              <a:ea typeface="Cambria Math" pitchFamily="18" charset="0"/>
              <a:cs typeface="Arial" charset="0"/>
            </a:endParaRPr>
          </a:p>
        </p:txBody>
      </p:sp>
      <p:sp>
        <p:nvSpPr>
          <p:cNvPr id="13" name="对角圆角矩形 12"/>
          <p:cNvSpPr/>
          <p:nvPr/>
        </p:nvSpPr>
        <p:spPr>
          <a:xfrm>
            <a:off x="1817689" y="1815231"/>
            <a:ext cx="5326079" cy="1113703"/>
          </a:xfrm>
          <a:prstGeom prst="round2DiagRect">
            <a:avLst>
              <a:gd name="adj1" fmla="val 44509"/>
              <a:gd name="adj2" fmla="val 0"/>
            </a:avLst>
          </a:prstGeom>
          <a:gradFill flip="none" rotWithShape="1">
            <a:gsLst>
              <a:gs pos="67000">
                <a:sysClr val="window" lastClr="FFFFFF"/>
              </a:gs>
              <a:gs pos="98000">
                <a:sysClr val="window" lastClr="FFFFFF">
                  <a:lumMod val="85000"/>
                </a:sysClr>
              </a:gs>
            </a:gsLst>
            <a:lin ang="5400000" scaled="1"/>
            <a:tileRect/>
          </a:gradFill>
          <a:ln w="57150" cap="flat" cmpd="sng" algn="ctr">
            <a:solidFill>
              <a:srgbClr val="FFC000"/>
            </a:solidFill>
            <a:prstDash val="solid"/>
          </a:ln>
          <a:effectLst/>
          <a:scene3d>
            <a:camera prst="orthographicFront"/>
            <a:lightRig rig="threePt" dir="t"/>
          </a:scene3d>
          <a:sp3d contourW="12700">
            <a:bevelT/>
            <a:contourClr>
              <a:srgbClr val="FFC000"/>
            </a:contourClr>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14" name="内容占位符 2"/>
          <p:cNvSpPr txBox="1">
            <a:spLocks/>
          </p:cNvSpPr>
          <p:nvPr/>
        </p:nvSpPr>
        <p:spPr bwMode="auto">
          <a:xfrm>
            <a:off x="2198694" y="2079620"/>
            <a:ext cx="4373570" cy="635000"/>
          </a:xfrm>
          <a:prstGeom prst="rect">
            <a:avLst/>
          </a:prstGeom>
          <a:noFill/>
          <a:ln w="9525">
            <a:noFill/>
            <a:miter lim="800000"/>
            <a:headEnd/>
            <a:tailEnd/>
          </a:ln>
        </p:spPr>
        <p:txBody>
          <a:bodyPr/>
          <a:lstStyle/>
          <a:p>
            <a:pPr marL="342900" indent="-342900">
              <a:spcBef>
                <a:spcPct val="20000"/>
              </a:spcBef>
            </a:pPr>
            <a:r>
              <a:rPr lang="en-US" altLang="zh-CN" sz="2400" dirty="0">
                <a:solidFill>
                  <a:sysClr val="windowText" lastClr="000000"/>
                </a:solidFill>
                <a:latin typeface="Helvetica"/>
                <a:ea typeface="方正舒体"/>
              </a:rPr>
              <a:t>    Explanation 3 (Para. 7)</a:t>
            </a:r>
          </a:p>
        </p:txBody>
      </p:sp>
      <p:cxnSp>
        <p:nvCxnSpPr>
          <p:cNvPr id="16" name="直接箭头连接符 15"/>
          <p:cNvCxnSpPr>
            <a:cxnSpLocks noChangeShapeType="1"/>
          </p:cNvCxnSpPr>
          <p:nvPr/>
        </p:nvCxnSpPr>
        <p:spPr bwMode="auto">
          <a:xfrm rot="5400000">
            <a:off x="4275137" y="3417889"/>
            <a:ext cx="593726" cy="1588"/>
          </a:xfrm>
          <a:prstGeom prst="straightConnector1">
            <a:avLst/>
          </a:prstGeom>
          <a:noFill/>
          <a:ln w="88900" algn="ctr">
            <a:solidFill>
              <a:srgbClr val="FFC000"/>
            </a:solidFill>
            <a:round/>
            <a:headEnd/>
            <a:tailEnd type="arrow" w="med" len="med"/>
          </a:ln>
          <a:scene3d>
            <a:camera prst="orthographicFront"/>
            <a:lightRig rig="threePt" dir="t"/>
          </a:scene3d>
          <a:sp3d>
            <a:bevelT/>
          </a:sp3d>
        </p:spPr>
      </p:cxnSp>
      <p:sp>
        <p:nvSpPr>
          <p:cNvPr id="21" name="内容占位符 2"/>
          <p:cNvSpPr txBox="1">
            <a:spLocks/>
          </p:cNvSpPr>
          <p:nvPr/>
        </p:nvSpPr>
        <p:spPr>
          <a:xfrm>
            <a:off x="1500166" y="3857628"/>
            <a:ext cx="6384946" cy="2000264"/>
          </a:xfrm>
          <a:prstGeom prst="rect">
            <a:avLst/>
          </a:prstGeom>
          <a:solidFill>
            <a:srgbClr val="EEECE1"/>
          </a:solidFill>
          <a:ln>
            <a:solidFill>
              <a:srgbClr val="EEECE1"/>
            </a:solidFill>
          </a:ln>
          <a:scene3d>
            <a:camera prst="orthographicFront"/>
            <a:lightRig rig="threePt" dir="t"/>
          </a:scene3d>
          <a:sp3d>
            <a:bevelT prst="relaxedInset"/>
          </a:sp3d>
        </p:spPr>
        <p:txBody>
          <a:bodyPr>
            <a:normAutofit fontScale="25000" lnSpcReduction="20000"/>
          </a:bodyPr>
          <a:lstStyle/>
          <a:p>
            <a:pPr marL="342900" indent="-342900" eaLnBrk="0" hangingPunct="0">
              <a:lnSpc>
                <a:spcPct val="170000"/>
              </a:lnSpc>
              <a:spcBef>
                <a:spcPct val="20000"/>
              </a:spcBef>
              <a:defRPr/>
            </a:pPr>
            <a:r>
              <a:rPr lang="en-US" altLang="zh-CN" sz="2400" dirty="0">
                <a:solidFill>
                  <a:sysClr val="windowText" lastClr="000000"/>
                </a:solidFill>
                <a:latin typeface="Helvetica"/>
                <a:ea typeface="方正舒体"/>
              </a:rPr>
              <a:t>     </a:t>
            </a:r>
          </a:p>
          <a:p>
            <a:pPr marL="342900" indent="-342900" eaLnBrk="0" hangingPunct="0">
              <a:lnSpc>
                <a:spcPct val="170000"/>
              </a:lnSpc>
              <a:spcBef>
                <a:spcPct val="20000"/>
              </a:spcBef>
              <a:defRPr/>
            </a:pPr>
            <a:r>
              <a:rPr lang="en-US" altLang="zh-CN" sz="2400" dirty="0">
                <a:solidFill>
                  <a:sysClr val="windowText" lastClr="000000"/>
                </a:solidFill>
                <a:latin typeface="Helvetica"/>
                <a:ea typeface="方正舒体"/>
              </a:rPr>
              <a:t>             </a:t>
            </a:r>
            <a:r>
              <a:rPr lang="en-US" altLang="zh-CN" sz="9600" b="1" dirty="0">
                <a:solidFill>
                  <a:schemeClr val="accent6">
                    <a:lumMod val="75000"/>
                  </a:schemeClr>
                </a:solidFill>
                <a:latin typeface="Helvetica"/>
              </a:rPr>
              <a:t>The excitement of earning large sums of spending money makes school seem less rewarding and interesting. </a:t>
            </a:r>
            <a:endParaRPr lang="zh-CN" altLang="en-US" sz="9600" b="1" dirty="0">
              <a:solidFill>
                <a:schemeClr val="accent6">
                  <a:lumMod val="75000"/>
                </a:schemeClr>
              </a:solidFill>
              <a:latin typeface="Helvetica"/>
            </a:endParaRPr>
          </a:p>
        </p:txBody>
      </p:sp>
      <p:sp>
        <p:nvSpPr>
          <p:cNvPr id="23" name="矩形 22"/>
          <p:cNvSpPr/>
          <p:nvPr/>
        </p:nvSpPr>
        <p:spPr>
          <a:xfrm>
            <a:off x="4585748" y="681319"/>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24" name="Picture 2"/>
          <p:cNvPicPr>
            <a:picLocks noChangeAspect="1" noChangeArrowheads="1"/>
          </p:cNvPicPr>
          <p:nvPr/>
        </p:nvPicPr>
        <p:blipFill>
          <a:blip r:embed="rId3" cstate="print"/>
          <a:srcRect/>
          <a:stretch>
            <a:fillRect/>
          </a:stretch>
        </p:blipFill>
        <p:spPr bwMode="auto">
          <a:xfrm>
            <a:off x="-3176" y="63484"/>
            <a:ext cx="4574382" cy="1150938"/>
          </a:xfrm>
          <a:prstGeom prst="rect">
            <a:avLst/>
          </a:prstGeom>
          <a:noFill/>
          <a:ln w="9525">
            <a:noFill/>
            <a:miter lim="800000"/>
            <a:headEnd/>
            <a:tailEnd/>
          </a:ln>
        </p:spPr>
      </p:pic>
      <p:sp>
        <p:nvSpPr>
          <p:cNvPr id="25" name="TextBox 24"/>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77855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heckerboard(across)">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a:spLocks noChangeArrowheads="1"/>
          </p:cNvSpPr>
          <p:nvPr/>
        </p:nvSpPr>
        <p:spPr bwMode="auto">
          <a:xfrm>
            <a:off x="1936750" y="3138686"/>
            <a:ext cx="6019800" cy="447675"/>
          </a:xfrm>
          <a:prstGeom prst="rect">
            <a:avLst/>
          </a:prstGeom>
          <a:noFill/>
          <a:ln w="9525">
            <a:noFill/>
            <a:miter lim="800000"/>
            <a:headEnd/>
            <a:tailEnd/>
          </a:ln>
        </p:spPr>
        <p:txBody>
          <a:bodyPr>
            <a:spAutoFit/>
          </a:bodyPr>
          <a:lstStyle/>
          <a:p>
            <a:pPr algn="just">
              <a:lnSpc>
                <a:spcPts val="2800"/>
              </a:lnSpc>
            </a:pPr>
            <a:endParaRPr lang="zh-CN" altLang="en-US" sz="2000">
              <a:latin typeface="Helvetica"/>
              <a:ea typeface="Cambria Math" pitchFamily="18" charset="0"/>
              <a:cs typeface="Arial" charset="0"/>
            </a:endParaRPr>
          </a:p>
        </p:txBody>
      </p:sp>
      <p:sp>
        <p:nvSpPr>
          <p:cNvPr id="13" name="对角圆角矩形 12"/>
          <p:cNvSpPr/>
          <p:nvPr/>
        </p:nvSpPr>
        <p:spPr>
          <a:xfrm>
            <a:off x="1817689" y="1815231"/>
            <a:ext cx="5326079" cy="1113703"/>
          </a:xfrm>
          <a:prstGeom prst="round2DiagRect">
            <a:avLst>
              <a:gd name="adj1" fmla="val 44509"/>
              <a:gd name="adj2" fmla="val 0"/>
            </a:avLst>
          </a:prstGeom>
          <a:gradFill flip="none" rotWithShape="1">
            <a:gsLst>
              <a:gs pos="67000">
                <a:sysClr val="window" lastClr="FFFFFF"/>
              </a:gs>
              <a:gs pos="98000">
                <a:sysClr val="window" lastClr="FFFFFF">
                  <a:lumMod val="85000"/>
                </a:sysClr>
              </a:gs>
            </a:gsLst>
            <a:lin ang="5400000" scaled="1"/>
            <a:tileRect/>
          </a:gradFill>
          <a:ln w="57150" cap="flat" cmpd="sng" algn="ctr">
            <a:solidFill>
              <a:srgbClr val="FFC000"/>
            </a:solidFill>
            <a:prstDash val="solid"/>
          </a:ln>
          <a:effectLst/>
          <a:scene3d>
            <a:camera prst="orthographicFront"/>
            <a:lightRig rig="threePt" dir="t"/>
          </a:scene3d>
          <a:sp3d contourW="12700">
            <a:bevelT/>
            <a:contourClr>
              <a:srgbClr val="FFC000"/>
            </a:contourClr>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14" name="内容占位符 2"/>
          <p:cNvSpPr txBox="1">
            <a:spLocks/>
          </p:cNvSpPr>
          <p:nvPr/>
        </p:nvSpPr>
        <p:spPr bwMode="auto">
          <a:xfrm>
            <a:off x="2071670" y="2079620"/>
            <a:ext cx="4373570" cy="635000"/>
          </a:xfrm>
          <a:prstGeom prst="rect">
            <a:avLst/>
          </a:prstGeom>
          <a:noFill/>
          <a:ln w="9525">
            <a:noFill/>
            <a:miter lim="800000"/>
            <a:headEnd/>
            <a:tailEnd/>
          </a:ln>
        </p:spPr>
        <p:txBody>
          <a:bodyPr/>
          <a:lstStyle/>
          <a:p>
            <a:pPr marL="342900" indent="-342900">
              <a:spcBef>
                <a:spcPct val="20000"/>
              </a:spcBef>
            </a:pPr>
            <a:r>
              <a:rPr lang="en-US" altLang="zh-CN" sz="2400" dirty="0">
                <a:solidFill>
                  <a:sysClr val="windowText" lastClr="000000"/>
                </a:solidFill>
                <a:latin typeface="Helvetica"/>
                <a:ea typeface="方正舒体"/>
              </a:rPr>
              <a:t>    Explanation 4 (Para. 8)</a:t>
            </a:r>
          </a:p>
        </p:txBody>
      </p:sp>
      <p:cxnSp>
        <p:nvCxnSpPr>
          <p:cNvPr id="16" name="直接箭头连接符 15"/>
          <p:cNvCxnSpPr>
            <a:cxnSpLocks noChangeShapeType="1"/>
          </p:cNvCxnSpPr>
          <p:nvPr/>
        </p:nvCxnSpPr>
        <p:spPr bwMode="auto">
          <a:xfrm rot="5400000">
            <a:off x="4275931" y="3420271"/>
            <a:ext cx="593726" cy="1588"/>
          </a:xfrm>
          <a:prstGeom prst="straightConnector1">
            <a:avLst/>
          </a:prstGeom>
          <a:noFill/>
          <a:ln w="88900" algn="ctr">
            <a:solidFill>
              <a:srgbClr val="FFC000"/>
            </a:solidFill>
            <a:round/>
            <a:headEnd/>
            <a:tailEnd type="arrow" w="med" len="med"/>
          </a:ln>
          <a:scene3d>
            <a:camera prst="orthographicFront"/>
            <a:lightRig rig="threePt" dir="t"/>
          </a:scene3d>
          <a:sp3d>
            <a:bevelT/>
          </a:sp3d>
        </p:spPr>
      </p:cxnSp>
      <p:sp>
        <p:nvSpPr>
          <p:cNvPr id="21" name="内容占位符 2"/>
          <p:cNvSpPr txBox="1">
            <a:spLocks/>
          </p:cNvSpPr>
          <p:nvPr/>
        </p:nvSpPr>
        <p:spPr>
          <a:xfrm>
            <a:off x="857224" y="4000504"/>
            <a:ext cx="7786742" cy="1357322"/>
          </a:xfrm>
          <a:prstGeom prst="rect">
            <a:avLst/>
          </a:prstGeom>
          <a:solidFill>
            <a:srgbClr val="EEECE1"/>
          </a:solidFill>
          <a:ln>
            <a:solidFill>
              <a:srgbClr val="EEECE1"/>
            </a:solidFill>
          </a:ln>
          <a:scene3d>
            <a:camera prst="orthographicFront"/>
            <a:lightRig rig="threePt" dir="t"/>
          </a:scene3d>
          <a:sp3d>
            <a:bevelT prst="relaxedInset"/>
          </a:sp3d>
        </p:spPr>
        <p:txBody>
          <a:bodyPr>
            <a:normAutofit fontScale="25000" lnSpcReduction="20000"/>
          </a:bodyPr>
          <a:lstStyle/>
          <a:p>
            <a:pPr marL="342900" indent="-342900" eaLnBrk="0" hangingPunct="0">
              <a:lnSpc>
                <a:spcPct val="170000"/>
              </a:lnSpc>
              <a:spcBef>
                <a:spcPct val="20000"/>
              </a:spcBef>
              <a:defRPr/>
            </a:pPr>
            <a:r>
              <a:rPr lang="en-US" altLang="zh-CN" sz="2400" dirty="0">
                <a:solidFill>
                  <a:sysClr val="windowText" lastClr="000000"/>
                </a:solidFill>
                <a:latin typeface="Helvetica"/>
                <a:ea typeface="方正舒体"/>
              </a:rPr>
              <a:t>                </a:t>
            </a:r>
            <a:r>
              <a:rPr lang="en-US" altLang="zh-CN" sz="9600" b="1" dirty="0">
                <a:solidFill>
                  <a:schemeClr val="accent6">
                    <a:lumMod val="75000"/>
                  </a:schemeClr>
                </a:solidFill>
                <a:latin typeface="Helvetica"/>
              </a:rPr>
              <a:t>Working students take drugs and use alcohol more often than non-working students.</a:t>
            </a:r>
            <a:endParaRPr lang="zh-CN" altLang="en-US" sz="9600" b="1" dirty="0">
              <a:solidFill>
                <a:schemeClr val="accent6">
                  <a:lumMod val="75000"/>
                </a:schemeClr>
              </a:solidFill>
              <a:latin typeface="Helvetica"/>
            </a:endParaRPr>
          </a:p>
        </p:txBody>
      </p:sp>
      <p:sp>
        <p:nvSpPr>
          <p:cNvPr id="23" name="矩形 22"/>
          <p:cNvSpPr/>
          <p:nvPr/>
        </p:nvSpPr>
        <p:spPr>
          <a:xfrm>
            <a:off x="4657186" y="600058"/>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24" name="Picture 2"/>
          <p:cNvPicPr>
            <a:picLocks noChangeAspect="1" noChangeArrowheads="1"/>
          </p:cNvPicPr>
          <p:nvPr/>
        </p:nvPicPr>
        <p:blipFill>
          <a:blip r:embed="rId3" cstate="print"/>
          <a:srcRect/>
          <a:stretch>
            <a:fillRect/>
          </a:stretch>
        </p:blipFill>
        <p:spPr bwMode="auto">
          <a:xfrm>
            <a:off x="-3176" y="63484"/>
            <a:ext cx="4575176" cy="1150938"/>
          </a:xfrm>
          <a:prstGeom prst="rect">
            <a:avLst/>
          </a:prstGeom>
          <a:noFill/>
          <a:ln w="9525">
            <a:noFill/>
            <a:miter lim="800000"/>
            <a:headEnd/>
            <a:tailEnd/>
          </a:ln>
        </p:spPr>
      </p:pic>
      <p:sp>
        <p:nvSpPr>
          <p:cNvPr id="25" name="TextBox 24"/>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77855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heckerboard(across)">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49" y="2060848"/>
            <a:ext cx="8044117" cy="329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Part III — </a:t>
            </a:r>
            <a:r>
              <a:rPr lang="en-US" altLang="zh-CN" sz="2400" b="1" dirty="0" err="1">
                <a:solidFill>
                  <a:sysClr val="windowText" lastClr="000000"/>
                </a:solidFill>
                <a:latin typeface="Helvetica"/>
                <a:ea typeface="方正舒体"/>
              </a:rPr>
              <a:t>Paras</a:t>
            </a:r>
            <a:r>
              <a:rPr lang="en-US" altLang="zh-CN" sz="2400" b="1" dirty="0">
                <a:solidFill>
                  <a:sysClr val="windowText" lastClr="000000"/>
                </a:solidFill>
                <a:latin typeface="Helvetica"/>
                <a:ea typeface="方正舒体"/>
              </a:rPr>
              <a:t>. 5-___</a:t>
            </a:r>
          </a:p>
        </p:txBody>
      </p:sp>
      <p:sp>
        <p:nvSpPr>
          <p:cNvPr id="3" name="矩形 2"/>
          <p:cNvSpPr/>
          <p:nvPr/>
        </p:nvSpPr>
        <p:spPr>
          <a:xfrm>
            <a:off x="980181" y="2600140"/>
            <a:ext cx="5806397" cy="2714589"/>
          </a:xfrm>
          <a:prstGeom prst="rect">
            <a:avLst/>
          </a:prstGeom>
          <a:noFill/>
        </p:spPr>
        <p:txBody>
          <a:bodyPr wrap="square" rtlCol="0">
            <a:spAutoFit/>
          </a:bodyPr>
          <a:lstStyle/>
          <a:p>
            <a:pPr>
              <a:lnSpc>
                <a:spcPct val="150000"/>
              </a:lnSpc>
            </a:pPr>
            <a:r>
              <a:rPr lang="en-US" altLang="zh-CN" sz="2400" dirty="0">
                <a:latin typeface="Helvetica"/>
              </a:rPr>
              <a:t>The author provides </a:t>
            </a:r>
            <a:r>
              <a:rPr lang="en-US" altLang="zh-CN" sz="2400" b="1" dirty="0">
                <a:solidFill>
                  <a:schemeClr val="accent6">
                    <a:lumMod val="75000"/>
                  </a:schemeClr>
                </a:solidFill>
                <a:latin typeface="Helvetica"/>
              </a:rPr>
              <a:t>explanations </a:t>
            </a:r>
            <a:r>
              <a:rPr lang="en-US" altLang="zh-CN" sz="2400" dirty="0">
                <a:latin typeface="Helvetica"/>
              </a:rPr>
              <a:t>for the findings, that is, why working part-time has such negative effects on students’ academic studies. </a:t>
            </a:r>
            <a:endParaRPr lang="zh-CN" altLang="en-US" sz="2400" dirty="0">
              <a:latin typeface="Helvetica"/>
            </a:endParaRPr>
          </a:p>
          <a:p>
            <a:pPr algn="just">
              <a:lnSpc>
                <a:spcPct val="110000"/>
              </a:lnSpc>
            </a:pPr>
            <a:endParaRPr lang="en-US" altLang="zh-CN" sz="2400" dirty="0">
              <a:latin typeface="Helvetica"/>
            </a:endParaRPr>
          </a:p>
        </p:txBody>
      </p:sp>
      <p:sp>
        <p:nvSpPr>
          <p:cNvPr id="12" name="矩形 11"/>
          <p:cNvSpPr/>
          <p:nvPr/>
        </p:nvSpPr>
        <p:spPr>
          <a:xfrm>
            <a:off x="4657186" y="450486"/>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5" name="Picture 2"/>
          <p:cNvPicPr>
            <a:picLocks noChangeAspect="1" noChangeArrowheads="1"/>
          </p:cNvPicPr>
          <p:nvPr/>
        </p:nvPicPr>
        <p:blipFill>
          <a:blip r:embed="rId4" cstate="print"/>
          <a:srcRect/>
          <a:stretch>
            <a:fillRect/>
          </a:stretch>
        </p:blipFill>
        <p:spPr bwMode="auto">
          <a:xfrm>
            <a:off x="-3176" y="63484"/>
            <a:ext cx="4660362" cy="1150938"/>
          </a:xfrm>
          <a:prstGeom prst="rect">
            <a:avLst/>
          </a:prstGeom>
          <a:noFill/>
          <a:ln w="9525">
            <a:noFill/>
            <a:miter lim="800000"/>
            <a:headEnd/>
            <a:tailEnd/>
          </a:ln>
        </p:spPr>
      </p:pic>
      <p:sp>
        <p:nvSpPr>
          <p:cNvPr id="16" name="TextBox 15"/>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8" name="Text Box 14"/>
          <p:cNvSpPr txBox="1">
            <a:spLocks noChangeArrowheads="1"/>
          </p:cNvSpPr>
          <p:nvPr/>
        </p:nvSpPr>
        <p:spPr bwMode="auto">
          <a:xfrm>
            <a:off x="3929058" y="1500174"/>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a:solidFill>
                  <a:schemeClr val="accent6">
                    <a:lumMod val="75000"/>
                  </a:schemeClr>
                </a:solidFill>
                <a:latin typeface="Helvetica"/>
                <a:ea typeface="方正舒体"/>
              </a:rPr>
              <a:t>8</a:t>
            </a:r>
          </a:p>
        </p:txBody>
      </p:sp>
    </p:spTree>
    <p:extLst>
      <p:ext uri="{BB962C8B-B14F-4D97-AF65-F5344CB8AC3E}">
        <p14:creationId xmlns:p14="http://schemas.microsoft.com/office/powerpoint/2010/main" val="4076793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341717" y="3651324"/>
            <a:ext cx="6159241" cy="157220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740" y="2928934"/>
            <a:ext cx="1446930" cy="136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965757" y="3381052"/>
            <a:ext cx="1073620"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9" name="矩形 45"/>
          <p:cNvSpPr>
            <a:spLocks noChangeArrowheads="1"/>
          </p:cNvSpPr>
          <p:nvPr/>
        </p:nvSpPr>
        <p:spPr bwMode="auto">
          <a:xfrm>
            <a:off x="553334" y="1643050"/>
            <a:ext cx="8519260" cy="1200329"/>
          </a:xfrm>
          <a:prstGeom prst="rect">
            <a:avLst/>
          </a:prstGeom>
          <a:noFill/>
          <a:ln w="9525">
            <a:noFill/>
            <a:miter lim="800000"/>
            <a:headEnd/>
            <a:tailEnd/>
          </a:ln>
        </p:spPr>
        <p:txBody>
          <a:bodyPr wrap="square">
            <a:spAutoFit/>
          </a:bodyPr>
          <a:lstStyle/>
          <a:p>
            <a:pPr>
              <a:lnSpc>
                <a:spcPct val="150000"/>
              </a:lnSpc>
              <a:spcBef>
                <a:spcPct val="20000"/>
              </a:spcBef>
              <a:buClr>
                <a:srgbClr val="D16349"/>
              </a:buClr>
              <a:buSzPct val="85000"/>
            </a:pPr>
            <a:r>
              <a:rPr lang="en-US" altLang="zh-CN" sz="2400" dirty="0">
                <a:solidFill>
                  <a:sysClr val="windowText" lastClr="000000"/>
                </a:solidFill>
                <a:latin typeface="Helvetica"/>
                <a:ea typeface="方正舒体"/>
              </a:rPr>
              <a:t>What is the overall attitude of the author regarding doing part-time jobs while studying? (Para. 9)</a:t>
            </a:r>
          </a:p>
        </p:txBody>
      </p:sp>
      <p:sp>
        <p:nvSpPr>
          <p:cNvPr id="2" name="TextBox 1"/>
          <p:cNvSpPr txBox="1"/>
          <p:nvPr/>
        </p:nvSpPr>
        <p:spPr>
          <a:xfrm>
            <a:off x="2000232" y="3865582"/>
            <a:ext cx="5000659" cy="1135054"/>
          </a:xfrm>
          <a:prstGeom prst="rect">
            <a:avLst/>
          </a:prstGeom>
          <a:noFill/>
        </p:spPr>
        <p:txBody>
          <a:bodyPr wrap="square" rtlCol="0">
            <a:spAutoFit/>
          </a:bodyPr>
          <a:lstStyle/>
          <a:p>
            <a:pPr>
              <a:lnSpc>
                <a:spcPct val="150000"/>
              </a:lnSpc>
            </a:pPr>
            <a:r>
              <a:rPr lang="en-US" altLang="zh-CN" sz="2400" dirty="0">
                <a:solidFill>
                  <a:sysClr val="windowText" lastClr="000000"/>
                </a:solidFill>
                <a:latin typeface="Helvetica"/>
                <a:ea typeface="方正舒体"/>
              </a:rPr>
              <a:t>Acceptable, work no more than 10 hours a week.</a:t>
            </a:r>
            <a:endParaRPr lang="zh-CN" altLang="en-US" sz="2400" dirty="0">
              <a:solidFill>
                <a:sysClr val="windowText" lastClr="000000"/>
              </a:solidFill>
              <a:latin typeface="Helvetica"/>
              <a:ea typeface="方正舒体"/>
            </a:endParaRPr>
          </a:p>
        </p:txBody>
      </p:sp>
      <p:sp>
        <p:nvSpPr>
          <p:cNvPr id="11" name="矩形 10"/>
          <p:cNvSpPr/>
          <p:nvPr/>
        </p:nvSpPr>
        <p:spPr>
          <a:xfrm>
            <a:off x="4848082" y="600058"/>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Picture 2"/>
          <p:cNvPicPr>
            <a:picLocks noChangeAspect="1" noChangeArrowheads="1"/>
          </p:cNvPicPr>
          <p:nvPr/>
        </p:nvPicPr>
        <p:blipFill>
          <a:blip r:embed="rId5" cstate="print"/>
          <a:srcRect/>
          <a:stretch>
            <a:fillRect/>
          </a:stretch>
        </p:blipFill>
        <p:spPr bwMode="auto">
          <a:xfrm>
            <a:off x="-3176" y="63484"/>
            <a:ext cx="4646614" cy="1150938"/>
          </a:xfrm>
          <a:prstGeom prst="rect">
            <a:avLst/>
          </a:prstGeom>
          <a:noFill/>
          <a:ln w="9525">
            <a:noFill/>
            <a:miter lim="800000"/>
            <a:headEnd/>
            <a:tailEnd/>
          </a:ln>
        </p:spPr>
      </p:pic>
      <p:sp>
        <p:nvSpPr>
          <p:cNvPr id="15" name="TextBox 14"/>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97882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764" y="1894931"/>
            <a:ext cx="8885706" cy="453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1015997" y="1357298"/>
            <a:ext cx="6985027" cy="497957"/>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a:solidFill>
                  <a:sysClr val="windowText" lastClr="000000"/>
                </a:solidFill>
                <a:latin typeface="Helvetica"/>
                <a:ea typeface="方正舒体"/>
              </a:rPr>
              <a:t>Part III — Para. 9</a:t>
            </a:r>
          </a:p>
        </p:txBody>
      </p:sp>
      <p:sp>
        <p:nvSpPr>
          <p:cNvPr id="19" name="矩形 18"/>
          <p:cNvSpPr/>
          <p:nvPr/>
        </p:nvSpPr>
        <p:spPr>
          <a:xfrm>
            <a:off x="683659" y="2357430"/>
            <a:ext cx="6674423" cy="3281604"/>
          </a:xfrm>
          <a:prstGeom prst="rect">
            <a:avLst/>
          </a:prstGeom>
          <a:noFill/>
        </p:spPr>
        <p:txBody>
          <a:bodyPr wrap="square" rtlCol="0">
            <a:spAutoFit/>
          </a:bodyPr>
          <a:lstStyle/>
          <a:p>
            <a:pPr>
              <a:lnSpc>
                <a:spcPct val="120000"/>
              </a:lnSpc>
            </a:pPr>
            <a:r>
              <a:rPr lang="en-US" altLang="zh-CN" sz="2500" dirty="0">
                <a:latin typeface="Helvetica"/>
              </a:rPr>
              <a:t>Working 20 hours or more weekly can lead to ___________________________________ and increased drug and alcohol use. If students want to be successful in school, they should ______________________ that early employment builds character and resolve to work no more than _____________________.</a:t>
            </a:r>
            <a:endParaRPr lang="zh-CN" altLang="en-US" sz="2500" dirty="0">
              <a:latin typeface="Helvetica"/>
            </a:endParaRPr>
          </a:p>
        </p:txBody>
      </p:sp>
      <p:sp>
        <p:nvSpPr>
          <p:cNvPr id="21" name="矩形 20"/>
          <p:cNvSpPr/>
          <p:nvPr/>
        </p:nvSpPr>
        <p:spPr>
          <a:xfrm rot="10800000" flipV="1">
            <a:off x="1285853" y="2786058"/>
            <a:ext cx="5143535" cy="510396"/>
          </a:xfrm>
          <a:prstGeom prst="rect">
            <a:avLst/>
          </a:prstGeom>
        </p:spPr>
        <p:txBody>
          <a:bodyPr wrap="square">
            <a:spAutoFit/>
          </a:bodyPr>
          <a:lstStyle/>
          <a:p>
            <a:pPr>
              <a:lnSpc>
                <a:spcPct val="114000"/>
              </a:lnSpc>
            </a:pPr>
            <a:r>
              <a:rPr lang="en-US" altLang="zh-CN" sz="2600" b="1" dirty="0">
                <a:solidFill>
                  <a:schemeClr val="accent6">
                    <a:lumMod val="75000"/>
                  </a:schemeClr>
                </a:solidFill>
                <a:latin typeface="Helvetica"/>
              </a:rPr>
              <a:t>decreased school performance</a:t>
            </a:r>
          </a:p>
        </p:txBody>
      </p:sp>
      <p:sp>
        <p:nvSpPr>
          <p:cNvPr id="24" name="矩形 23"/>
          <p:cNvSpPr/>
          <p:nvPr/>
        </p:nvSpPr>
        <p:spPr>
          <a:xfrm>
            <a:off x="2214546" y="4222441"/>
            <a:ext cx="3531151" cy="492443"/>
          </a:xfrm>
          <a:prstGeom prst="rect">
            <a:avLst/>
          </a:prstGeom>
        </p:spPr>
        <p:txBody>
          <a:bodyPr wrap="square">
            <a:spAutoFit/>
          </a:bodyPr>
          <a:lstStyle/>
          <a:p>
            <a:r>
              <a:rPr lang="en-US" altLang="zh-CN" sz="2500" b="1" dirty="0">
                <a:solidFill>
                  <a:schemeClr val="accent6">
                    <a:lumMod val="75000"/>
                  </a:schemeClr>
                </a:solidFill>
                <a:latin typeface="Helvetica"/>
              </a:rPr>
              <a:t>abandon the myth</a:t>
            </a:r>
            <a:endParaRPr lang="zh-CN" altLang="en-US" sz="2500" b="1" dirty="0">
              <a:solidFill>
                <a:schemeClr val="accent6">
                  <a:lumMod val="75000"/>
                </a:schemeClr>
              </a:solidFill>
              <a:latin typeface="Helvetica"/>
            </a:endParaRPr>
          </a:p>
        </p:txBody>
      </p:sp>
      <p:sp>
        <p:nvSpPr>
          <p:cNvPr id="25" name="矩形 24"/>
          <p:cNvSpPr/>
          <p:nvPr/>
        </p:nvSpPr>
        <p:spPr>
          <a:xfrm>
            <a:off x="3714744" y="5151135"/>
            <a:ext cx="3357586" cy="492443"/>
          </a:xfrm>
          <a:prstGeom prst="rect">
            <a:avLst/>
          </a:prstGeom>
        </p:spPr>
        <p:txBody>
          <a:bodyPr wrap="square">
            <a:spAutoFit/>
          </a:bodyPr>
          <a:lstStyle/>
          <a:p>
            <a:r>
              <a:rPr lang="en-US" altLang="zh-CN" sz="2500" b="1" dirty="0">
                <a:solidFill>
                  <a:schemeClr val="accent6">
                    <a:lumMod val="75000"/>
                  </a:schemeClr>
                </a:solidFill>
                <a:latin typeface="Helvetica"/>
              </a:rPr>
              <a:t>10 hours per week</a:t>
            </a:r>
            <a:endParaRPr lang="zh-CN" altLang="en-US" sz="2500" b="1" dirty="0">
              <a:solidFill>
                <a:schemeClr val="accent6">
                  <a:lumMod val="75000"/>
                </a:schemeClr>
              </a:solidFill>
              <a:latin typeface="Helvetica"/>
            </a:endParaRPr>
          </a:p>
        </p:txBody>
      </p:sp>
      <p:sp>
        <p:nvSpPr>
          <p:cNvPr id="12" name="矩形 11"/>
          <p:cNvSpPr/>
          <p:nvPr/>
        </p:nvSpPr>
        <p:spPr>
          <a:xfrm>
            <a:off x="4714876" y="571480"/>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Ideas of the Parts</a:t>
            </a:r>
          </a:p>
        </p:txBody>
      </p:sp>
      <p:pic>
        <p:nvPicPr>
          <p:cNvPr id="13" name="Picture 2"/>
          <p:cNvPicPr>
            <a:picLocks noChangeAspect="1" noChangeArrowheads="1"/>
          </p:cNvPicPr>
          <p:nvPr/>
        </p:nvPicPr>
        <p:blipFill>
          <a:blip r:embed="rId4" cstate="print"/>
          <a:srcRect/>
          <a:stretch>
            <a:fillRect/>
          </a:stretch>
        </p:blipFill>
        <p:spPr bwMode="auto">
          <a:xfrm>
            <a:off x="-3176" y="63484"/>
            <a:ext cx="4646614" cy="1150938"/>
          </a:xfrm>
          <a:prstGeom prst="rect">
            <a:avLst/>
          </a:prstGeom>
          <a:noFill/>
          <a:ln w="9525">
            <a:noFill/>
            <a:miter lim="800000"/>
            <a:headEnd/>
            <a:tailEnd/>
          </a:ln>
        </p:spPr>
      </p:pic>
      <p:sp>
        <p:nvSpPr>
          <p:cNvPr id="15" name="TextBox 14"/>
          <p:cNvSpPr txBox="1"/>
          <p:nvPr/>
        </p:nvSpPr>
        <p:spPr>
          <a:xfrm>
            <a:off x="71406"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230032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20" y="1315786"/>
            <a:ext cx="8715436" cy="523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612221" y="2062527"/>
            <a:ext cx="6602985" cy="4081117"/>
          </a:xfrm>
          <a:prstGeom prst="rect">
            <a:avLst/>
          </a:prstGeom>
          <a:noFill/>
        </p:spPr>
        <p:txBody>
          <a:bodyPr wrap="square" rtlCol="0">
            <a:spAutoFit/>
          </a:bodyPr>
          <a:lstStyle/>
          <a:p>
            <a:pPr>
              <a:lnSpc>
                <a:spcPct val="120000"/>
              </a:lnSpc>
            </a:pPr>
            <a:r>
              <a:rPr lang="en-US" altLang="zh-CN" sz="2400" dirty="0">
                <a:latin typeface="Helvetica"/>
              </a:rPr>
              <a:t>This passage is a report of a study on the relationship between ______________</a:t>
            </a:r>
          </a:p>
          <a:p>
            <a:pPr>
              <a:lnSpc>
                <a:spcPct val="120000"/>
              </a:lnSpc>
            </a:pPr>
            <a:r>
              <a:rPr lang="en-US" altLang="zh-CN" sz="2400" dirty="0">
                <a:latin typeface="Helvetica"/>
              </a:rPr>
              <a:t>___________________________________</a:t>
            </a:r>
          </a:p>
          <a:p>
            <a:pPr>
              <a:lnSpc>
                <a:spcPct val="120000"/>
              </a:lnSpc>
            </a:pPr>
            <a:r>
              <a:rPr lang="en-US" altLang="zh-CN" sz="2400" dirty="0">
                <a:latin typeface="Helvetica"/>
              </a:rPr>
              <a:t>to studies. It focuses on some undesirable effects that part-time jobs may have on _____________________________. The author then suggests that students should work no more than 10 hours a week to ensure academic success.</a:t>
            </a:r>
            <a:endParaRPr lang="zh-CN" altLang="en-US" sz="2400" dirty="0">
              <a:latin typeface="Helvetica"/>
            </a:endParaRPr>
          </a:p>
        </p:txBody>
      </p:sp>
      <p:sp>
        <p:nvSpPr>
          <p:cNvPr id="21" name="矩形 20"/>
          <p:cNvSpPr/>
          <p:nvPr/>
        </p:nvSpPr>
        <p:spPr>
          <a:xfrm rot="10800000" flipV="1">
            <a:off x="612220" y="1142985"/>
            <a:ext cx="6317234" cy="972574"/>
          </a:xfrm>
          <a:prstGeom prst="rect">
            <a:avLst/>
          </a:prstGeom>
        </p:spPr>
        <p:txBody>
          <a:bodyPr wrap="square">
            <a:spAutoFit/>
          </a:bodyPr>
          <a:lstStyle/>
          <a:p>
            <a:pPr>
              <a:lnSpc>
                <a:spcPct val="120000"/>
              </a:lnSpc>
            </a:pPr>
            <a:r>
              <a:rPr lang="en-US" altLang="zh-CN" sz="2600" b="1" dirty="0">
                <a:solidFill>
                  <a:schemeClr val="accent6">
                    <a:lumMod val="75000"/>
                  </a:schemeClr>
                </a:solidFill>
                <a:latin typeface="Helvetica"/>
              </a:rPr>
              <a:t>    </a:t>
            </a:r>
          </a:p>
          <a:p>
            <a:r>
              <a:rPr lang="en-US" altLang="zh-CN" sz="2600" b="1" dirty="0">
                <a:solidFill>
                  <a:schemeClr val="accent6">
                    <a:lumMod val="75000"/>
                  </a:schemeClr>
                </a:solidFill>
                <a:latin typeface="Helvetica"/>
              </a:rPr>
              <a:t>  </a:t>
            </a:r>
            <a:endParaRPr lang="zh-CN" altLang="en-US" sz="2600" b="1" dirty="0">
              <a:solidFill>
                <a:schemeClr val="accent6">
                  <a:lumMod val="75000"/>
                </a:schemeClr>
              </a:solidFill>
              <a:latin typeface="Helvetica"/>
            </a:endParaRPr>
          </a:p>
        </p:txBody>
      </p:sp>
      <p:sp>
        <p:nvSpPr>
          <p:cNvPr id="24" name="矩形 23"/>
          <p:cNvSpPr/>
          <p:nvPr/>
        </p:nvSpPr>
        <p:spPr>
          <a:xfrm>
            <a:off x="755097" y="2893469"/>
            <a:ext cx="6031481" cy="535531"/>
          </a:xfrm>
          <a:prstGeom prst="rect">
            <a:avLst/>
          </a:prstGeom>
        </p:spPr>
        <p:txBody>
          <a:bodyPr wrap="square">
            <a:spAutoFit/>
          </a:bodyPr>
          <a:lstStyle/>
          <a:p>
            <a:pPr>
              <a:lnSpc>
                <a:spcPct val="120000"/>
              </a:lnSpc>
            </a:pPr>
            <a:r>
              <a:rPr lang="en-US" altLang="zh-CN" sz="2400" b="1" dirty="0">
                <a:solidFill>
                  <a:schemeClr val="accent6">
                    <a:lumMod val="75000"/>
                  </a:schemeClr>
                </a:solidFill>
                <a:latin typeface="Helvetica"/>
              </a:rPr>
              <a:t>employment and students’ commitment</a:t>
            </a:r>
            <a:endParaRPr lang="zh-CN" altLang="en-US" sz="2400" b="1" dirty="0">
              <a:solidFill>
                <a:schemeClr val="accent6">
                  <a:lumMod val="75000"/>
                </a:schemeClr>
              </a:solidFill>
              <a:latin typeface="Helvetica"/>
            </a:endParaRPr>
          </a:p>
        </p:txBody>
      </p:sp>
      <p:sp>
        <p:nvSpPr>
          <p:cNvPr id="25" name="矩形 24"/>
          <p:cNvSpPr/>
          <p:nvPr/>
        </p:nvSpPr>
        <p:spPr>
          <a:xfrm>
            <a:off x="785786" y="4286256"/>
            <a:ext cx="5929354" cy="477054"/>
          </a:xfrm>
          <a:prstGeom prst="rect">
            <a:avLst/>
          </a:prstGeom>
        </p:spPr>
        <p:txBody>
          <a:bodyPr wrap="square">
            <a:spAutoFit/>
          </a:bodyPr>
          <a:lstStyle/>
          <a:p>
            <a:r>
              <a:rPr lang="en-US" altLang="zh-CN" sz="2400" b="1" dirty="0">
                <a:solidFill>
                  <a:schemeClr val="accent6">
                    <a:lumMod val="75000"/>
                  </a:schemeClr>
                </a:solidFill>
                <a:latin typeface="Helvetica"/>
              </a:rPr>
              <a:t>students’ academic performance</a:t>
            </a:r>
            <a:endParaRPr lang="zh-CN" altLang="en-US" sz="2400" b="1" dirty="0">
              <a:solidFill>
                <a:schemeClr val="accent6">
                  <a:lumMod val="75000"/>
                </a:schemeClr>
              </a:solidFill>
              <a:latin typeface="Helvetica"/>
            </a:endParaRPr>
          </a:p>
        </p:txBody>
      </p:sp>
      <p:sp>
        <p:nvSpPr>
          <p:cNvPr id="12" name="矩形 11"/>
          <p:cNvSpPr/>
          <p:nvPr/>
        </p:nvSpPr>
        <p:spPr>
          <a:xfrm>
            <a:off x="4500562" y="600058"/>
            <a:ext cx="3986780"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Main Idea of the Text</a:t>
            </a:r>
          </a:p>
        </p:txBody>
      </p:sp>
      <p:pic>
        <p:nvPicPr>
          <p:cNvPr id="13" name="Picture 2"/>
          <p:cNvPicPr>
            <a:picLocks noChangeAspect="1" noChangeArrowheads="1"/>
          </p:cNvPicPr>
          <p:nvPr/>
        </p:nvPicPr>
        <p:blipFill>
          <a:blip r:embed="rId4" cstate="print"/>
          <a:srcRect/>
          <a:stretch>
            <a:fillRect/>
          </a:stretch>
        </p:blipFill>
        <p:spPr bwMode="auto">
          <a:xfrm>
            <a:off x="-3176" y="63484"/>
            <a:ext cx="4503738" cy="1150938"/>
          </a:xfrm>
          <a:prstGeom prst="rect">
            <a:avLst/>
          </a:prstGeom>
          <a:noFill/>
          <a:ln w="9525">
            <a:noFill/>
            <a:miter lim="800000"/>
            <a:headEnd/>
            <a:tailEnd/>
          </a:ln>
        </p:spPr>
      </p:pic>
      <p:sp>
        <p:nvSpPr>
          <p:cNvPr id="15" name="TextBox 14"/>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0"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4000496" y="2500306"/>
            <a:ext cx="1587294" cy="461665"/>
          </a:xfrm>
          <a:prstGeom prst="rect">
            <a:avLst/>
          </a:prstGeom>
        </p:spPr>
        <p:txBody>
          <a:bodyPr wrap="none">
            <a:spAutoFit/>
          </a:bodyPr>
          <a:lstStyle/>
          <a:p>
            <a:r>
              <a:rPr lang="en-US" altLang="zh-CN" sz="2400" b="1" dirty="0">
                <a:solidFill>
                  <a:srgbClr val="F79646">
                    <a:lumMod val="75000"/>
                  </a:srgbClr>
                </a:solidFill>
                <a:latin typeface="Helvetica"/>
              </a:rPr>
              <a:t> part-time</a:t>
            </a:r>
            <a:endParaRPr lang="zh-CN" altLang="en-US" dirty="0"/>
          </a:p>
        </p:txBody>
      </p:sp>
    </p:spTree>
    <p:extLst>
      <p:ext uri="{BB962C8B-B14F-4D97-AF65-F5344CB8AC3E}">
        <p14:creationId xmlns:p14="http://schemas.microsoft.com/office/powerpoint/2010/main" val="230032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linds(horizontal)">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250950" y="2571744"/>
            <a:ext cx="3106604"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pPr>
              <a:lnSpc>
                <a:spcPct val="120000"/>
              </a:lnSpc>
              <a:defRPr/>
            </a:pPr>
            <a:endParaRPr lang="en-US" altLang="zh-CN" sz="2400" dirty="0">
              <a:latin typeface="Helvetica"/>
            </a:endParaRPr>
          </a:p>
          <a:p>
            <a:pPr>
              <a:lnSpc>
                <a:spcPct val="120000"/>
              </a:lnSpc>
              <a:defRPr/>
            </a:pPr>
            <a:r>
              <a:rPr lang="en-US" altLang="zh-CN" sz="2400" dirty="0">
                <a:latin typeface="Helvetica"/>
              </a:rPr>
              <a:t>Comparing grades of students working a lot with those working much less or not at all </a:t>
            </a:r>
          </a:p>
          <a:p>
            <a:endParaRPr lang="en-US" altLang="zh-CN" sz="2400" dirty="0">
              <a:latin typeface="Helvetica"/>
              <a:cs typeface="Arial" charset="0"/>
            </a:endParaRPr>
          </a:p>
        </p:txBody>
      </p:sp>
      <p:sp>
        <p:nvSpPr>
          <p:cNvPr id="23" name="圆角矩形 22"/>
          <p:cNvSpPr>
            <a:spLocks noChangeArrowheads="1"/>
          </p:cNvSpPr>
          <p:nvPr/>
        </p:nvSpPr>
        <p:spPr bwMode="auto">
          <a:xfrm>
            <a:off x="3214678" y="2571744"/>
            <a:ext cx="2857520" cy="3024187"/>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pPr algn="just">
              <a:lnSpc>
                <a:spcPct val="120000"/>
              </a:lnSpc>
              <a:defRPr/>
            </a:pPr>
            <a:r>
              <a:rPr lang="en-US" altLang="zh-CN" sz="2400" dirty="0">
                <a:latin typeface="Helvetica"/>
              </a:rPr>
              <a:t>Contrasting workers with non-workers in terms of commitment to education </a:t>
            </a:r>
          </a:p>
        </p:txBody>
      </p:sp>
      <p:sp>
        <p:nvSpPr>
          <p:cNvPr id="24" name="圆角矩形 23"/>
          <p:cNvSpPr>
            <a:spLocks noChangeArrowheads="1"/>
          </p:cNvSpPr>
          <p:nvPr/>
        </p:nvSpPr>
        <p:spPr bwMode="auto">
          <a:xfrm>
            <a:off x="6000760" y="2571745"/>
            <a:ext cx="2857520" cy="3071834"/>
          </a:xfrm>
          <a:prstGeom prst="roundRect">
            <a:avLst>
              <a:gd name="adj" fmla="val 16667"/>
            </a:avLst>
          </a:prstGeom>
          <a:solidFill>
            <a:schemeClr val="bg1"/>
          </a:solidFill>
          <a:ln w="25400" algn="ctr">
            <a:solidFill>
              <a:srgbClr val="9966FF"/>
            </a:solidFill>
            <a:round/>
            <a:headEnd/>
            <a:tailEnd/>
          </a:ln>
          <a:effectLst>
            <a:glow rad="101600">
              <a:schemeClr val="accent4">
                <a:satMod val="175000"/>
                <a:alpha val="40000"/>
              </a:schemeClr>
            </a:glow>
          </a:effectLst>
        </p:spPr>
        <p:txBody>
          <a:bodyPr anchor="ctr"/>
          <a:lstStyle/>
          <a:p>
            <a:pPr>
              <a:lnSpc>
                <a:spcPct val="120000"/>
              </a:lnSpc>
              <a:defRPr/>
            </a:pPr>
            <a:r>
              <a:rPr lang="en-US" altLang="zh-CN" sz="2400" dirty="0">
                <a:latin typeface="Helvetica"/>
              </a:rPr>
              <a:t>Following students as they increased or decreased working hours and assessing the effects</a:t>
            </a:r>
          </a:p>
        </p:txBody>
      </p:sp>
      <p:sp>
        <p:nvSpPr>
          <p:cNvPr id="207878" name="Text Box 9"/>
          <p:cNvSpPr txBox="1">
            <a:spLocks noChangeArrowheads="1"/>
          </p:cNvSpPr>
          <p:nvPr/>
        </p:nvSpPr>
        <p:spPr bwMode="auto">
          <a:xfrm>
            <a:off x="1643042" y="1579235"/>
            <a:ext cx="6143668" cy="461665"/>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400" b="1" dirty="0">
                <a:latin typeface="Helvetica"/>
                <a:cs typeface="Arial" charset="0"/>
              </a:rPr>
              <a:t>Research methods</a:t>
            </a:r>
            <a:endParaRPr lang="zh-CN" altLang="en-US" sz="2400" b="1" dirty="0">
              <a:latin typeface="Helvetica"/>
              <a:cs typeface="Arial" charset="0"/>
            </a:endParaRPr>
          </a:p>
        </p:txBody>
      </p:sp>
      <p:sp>
        <p:nvSpPr>
          <p:cNvPr id="10" name="矩形 9"/>
          <p:cNvSpPr/>
          <p:nvPr/>
        </p:nvSpPr>
        <p:spPr>
          <a:xfrm>
            <a:off x="4913002" y="600058"/>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1" name="Picture 2"/>
          <p:cNvPicPr>
            <a:picLocks noChangeAspect="1" noChangeArrowheads="1"/>
          </p:cNvPicPr>
          <p:nvPr/>
        </p:nvPicPr>
        <p:blipFill>
          <a:blip r:embed="rId2" cstate="print"/>
          <a:srcRect/>
          <a:stretch>
            <a:fillRect/>
          </a:stretch>
        </p:blipFill>
        <p:spPr bwMode="auto">
          <a:xfrm>
            <a:off x="-3176" y="63484"/>
            <a:ext cx="4575176" cy="1150938"/>
          </a:xfrm>
          <a:prstGeom prst="rect">
            <a:avLst/>
          </a:prstGeom>
          <a:noFill/>
          <a:ln w="9525">
            <a:noFill/>
            <a:miter lim="800000"/>
            <a:headEnd/>
            <a:tailEnd/>
          </a:ln>
        </p:spPr>
      </p:pic>
      <p:sp>
        <p:nvSpPr>
          <p:cNvPr id="12" name="TextBox 11"/>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1108384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139700" y="3286125"/>
            <a:ext cx="2646350" cy="3071834"/>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defRPr/>
            </a:pPr>
            <a:r>
              <a:rPr lang="en-US" altLang="zh-CN" sz="2400" dirty="0">
                <a:latin typeface="Helvetica"/>
                <a:cs typeface="Arial" charset="0"/>
              </a:rPr>
              <a:t>Working heavily may significantly affect school achievement and commitment.  (Para. 2)</a:t>
            </a:r>
          </a:p>
        </p:txBody>
      </p:sp>
      <p:sp>
        <p:nvSpPr>
          <p:cNvPr id="28" name="圆角矩形 27"/>
          <p:cNvSpPr>
            <a:spLocks noChangeArrowheads="1"/>
          </p:cNvSpPr>
          <p:nvPr/>
        </p:nvSpPr>
        <p:spPr bwMode="auto">
          <a:xfrm>
            <a:off x="2857488" y="3288975"/>
            <a:ext cx="3071834" cy="3068983"/>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defRPr/>
            </a:pPr>
            <a:r>
              <a:rPr lang="en-US" altLang="zh-CN" sz="2400" dirty="0">
                <a:latin typeface="Helvetica"/>
                <a:cs typeface="Arial" charset="0"/>
              </a:rPr>
              <a:t>Working for approximately 10 hours per week or less does not seem to affect school performance much. (Para. 3)</a:t>
            </a:r>
          </a:p>
        </p:txBody>
      </p:sp>
      <p:sp>
        <p:nvSpPr>
          <p:cNvPr id="29" name="圆角矩形 28"/>
          <p:cNvSpPr>
            <a:spLocks noChangeArrowheads="1"/>
          </p:cNvSpPr>
          <p:nvPr/>
        </p:nvSpPr>
        <p:spPr bwMode="auto">
          <a:xfrm>
            <a:off x="6024178" y="3288976"/>
            <a:ext cx="2976978" cy="3068982"/>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a:defRPr/>
            </a:pPr>
            <a:r>
              <a:rPr lang="en-US" altLang="zh-CN" sz="2400" dirty="0">
                <a:latin typeface="Helvetica"/>
                <a:cs typeface="Arial" charset="0"/>
              </a:rPr>
              <a:t>More disengaged students are more likely to work long hours, and working makes them less committed to school. (Para. 4)</a:t>
            </a:r>
          </a:p>
        </p:txBody>
      </p:sp>
      <p:sp>
        <p:nvSpPr>
          <p:cNvPr id="208902" name="Rectangle 12"/>
          <p:cNvSpPr>
            <a:spLocks noChangeArrowheads="1"/>
          </p:cNvSpPr>
          <p:nvPr/>
        </p:nvSpPr>
        <p:spPr bwMode="auto">
          <a:xfrm>
            <a:off x="2786050" y="1285860"/>
            <a:ext cx="3565058"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Research methods</a:t>
            </a:r>
            <a:endParaRPr lang="zh-CN" altLang="en-US" sz="2600" dirty="0">
              <a:latin typeface="Helvetica"/>
              <a:cs typeface="Arial" charset="0"/>
            </a:endParaRPr>
          </a:p>
        </p:txBody>
      </p:sp>
      <p:sp>
        <p:nvSpPr>
          <p:cNvPr id="12" name="Rectangle 12"/>
          <p:cNvSpPr>
            <a:spLocks noChangeArrowheads="1"/>
          </p:cNvSpPr>
          <p:nvPr/>
        </p:nvSpPr>
        <p:spPr bwMode="auto">
          <a:xfrm>
            <a:off x="2786050" y="2285992"/>
            <a:ext cx="3565059"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Research findings</a:t>
            </a:r>
            <a:endParaRPr lang="zh-CN" altLang="en-US" sz="2600" dirty="0">
              <a:latin typeface="Helvetica"/>
              <a:cs typeface="Arial" charset="0"/>
            </a:endParaRPr>
          </a:p>
        </p:txBody>
      </p:sp>
      <p:sp>
        <p:nvSpPr>
          <p:cNvPr id="13" name="下箭头 12"/>
          <p:cNvSpPr/>
          <p:nvPr/>
        </p:nvSpPr>
        <p:spPr>
          <a:xfrm>
            <a:off x="4355406" y="185736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355406" y="285749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42938" y="500042"/>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6" name="Picture 2"/>
          <p:cNvPicPr>
            <a:picLocks noChangeAspect="1" noChangeArrowheads="1"/>
          </p:cNvPicPr>
          <p:nvPr/>
        </p:nvPicPr>
        <p:blipFill>
          <a:blip r:embed="rId2" cstate="print"/>
          <a:srcRect/>
          <a:stretch>
            <a:fillRect/>
          </a:stretch>
        </p:blipFill>
        <p:spPr bwMode="auto">
          <a:xfrm>
            <a:off x="-3176" y="63484"/>
            <a:ext cx="4646614" cy="1150938"/>
          </a:xfrm>
          <a:prstGeom prst="rect">
            <a:avLst/>
          </a:prstGeom>
          <a:noFill/>
          <a:ln w="9525">
            <a:noFill/>
            <a:miter lim="800000"/>
            <a:headEnd/>
            <a:tailEnd/>
          </a:ln>
        </p:spPr>
      </p:pic>
      <p:sp>
        <p:nvSpPr>
          <p:cNvPr id="17" name="TextBox 16"/>
          <p:cNvSpPr txBox="1"/>
          <p:nvPr/>
        </p:nvSpPr>
        <p:spPr>
          <a:xfrm>
            <a:off x="71406"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extLst>
      <p:ext uri="{BB962C8B-B14F-4D97-AF65-F5344CB8AC3E}">
        <p14:creationId xmlns:p14="http://schemas.microsoft.com/office/powerpoint/2010/main" val="778795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8" name="Text Box 9"/>
          <p:cNvSpPr txBox="1">
            <a:spLocks noChangeArrowheads="1"/>
          </p:cNvSpPr>
          <p:nvPr/>
        </p:nvSpPr>
        <p:spPr bwMode="auto">
          <a:xfrm>
            <a:off x="2143108" y="1500174"/>
            <a:ext cx="464347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600" dirty="0">
                <a:latin typeface="Helvetica"/>
                <a:cs typeface="Arial" charset="0"/>
              </a:rPr>
              <a:t>Explanations for the negative effects</a:t>
            </a:r>
            <a:endParaRPr lang="zh-CN" altLang="en-US" sz="2600" dirty="0">
              <a:latin typeface="Helvetica"/>
              <a:cs typeface="Arial" charset="0"/>
            </a:endParaRPr>
          </a:p>
        </p:txBody>
      </p:sp>
      <p:sp>
        <p:nvSpPr>
          <p:cNvPr id="10" name="矩形 9"/>
          <p:cNvSpPr/>
          <p:nvPr/>
        </p:nvSpPr>
        <p:spPr>
          <a:xfrm>
            <a:off x="4572000" y="450486"/>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1" name="Picture 2"/>
          <p:cNvPicPr>
            <a:picLocks noChangeAspect="1" noChangeArrowheads="1"/>
          </p:cNvPicPr>
          <p:nvPr/>
        </p:nvPicPr>
        <p:blipFill>
          <a:blip r:embed="rId2" cstate="print"/>
          <a:srcRect/>
          <a:stretch>
            <a:fillRect/>
          </a:stretch>
        </p:blipFill>
        <p:spPr bwMode="auto">
          <a:xfrm>
            <a:off x="-3176" y="63484"/>
            <a:ext cx="4575176" cy="1150938"/>
          </a:xfrm>
          <a:prstGeom prst="rect">
            <a:avLst/>
          </a:prstGeom>
          <a:noFill/>
          <a:ln w="9525">
            <a:noFill/>
            <a:miter lim="800000"/>
            <a:headEnd/>
            <a:tailEnd/>
          </a:ln>
        </p:spPr>
      </p:pic>
      <p:sp>
        <p:nvSpPr>
          <p:cNvPr id="12" name="TextBox 11"/>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圆角矩形 8"/>
          <p:cNvSpPr/>
          <p:nvPr/>
        </p:nvSpPr>
        <p:spPr>
          <a:xfrm>
            <a:off x="214282" y="2714618"/>
            <a:ext cx="4214842" cy="3786218"/>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r>
              <a:rPr lang="en-US" altLang="zh-CN" sz="2400" dirty="0">
                <a:solidFill>
                  <a:schemeClr val="tx1"/>
                </a:solidFill>
                <a:latin typeface="Helvetica"/>
                <a:cs typeface="Arial" charset="0"/>
              </a:rPr>
              <a:t>With more time on work and less time for school assignments, students cut corners by taking easier classes, copying others’ assignments, cutting class, or refusing to do assignments. (Para. 5)</a:t>
            </a:r>
          </a:p>
        </p:txBody>
      </p:sp>
      <p:sp>
        <p:nvSpPr>
          <p:cNvPr id="13" name="圆角矩形 12"/>
          <p:cNvSpPr/>
          <p:nvPr/>
        </p:nvSpPr>
        <p:spPr>
          <a:xfrm>
            <a:off x="4786313" y="2714618"/>
            <a:ext cx="3929091" cy="364334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nSpc>
                <a:spcPct val="120000"/>
              </a:lnSpc>
              <a:defRPr/>
            </a:pPr>
            <a:r>
              <a:rPr lang="en-US" altLang="zh-CN" sz="2400" dirty="0">
                <a:solidFill>
                  <a:schemeClr val="tx1"/>
                </a:solidFill>
                <a:latin typeface="Helvetica"/>
                <a:cs typeface="Arial" charset="0"/>
              </a:rPr>
              <a:t>Working students have to work late until night. Getting less rest and eating less healthy meals, they are too tired from work to study. (Para.6)</a:t>
            </a:r>
          </a:p>
        </p:txBody>
      </p:sp>
      <p:sp>
        <p:nvSpPr>
          <p:cNvPr id="14" name="圆角矩形 13"/>
          <p:cNvSpPr/>
          <p:nvPr/>
        </p:nvSpPr>
        <p:spPr>
          <a:xfrm>
            <a:off x="214282" y="2643180"/>
            <a:ext cx="4214842" cy="3857654"/>
          </a:xfrm>
          <a:prstGeom prst="roundRect">
            <a:avLst/>
          </a:prstGeom>
          <a:ln>
            <a:solidFill>
              <a:srgbClr val="9966FF"/>
            </a:solidFill>
          </a:ln>
        </p:spPr>
        <p:style>
          <a:lnRef idx="2">
            <a:schemeClr val="accent1"/>
          </a:lnRef>
          <a:fillRef idx="1">
            <a:schemeClr val="lt1"/>
          </a:fillRef>
          <a:effectRef idx="0">
            <a:schemeClr val="accent1"/>
          </a:effectRef>
          <a:fontRef idx="minor">
            <a:schemeClr val="dk1"/>
          </a:fontRef>
        </p:style>
        <p:txBody>
          <a:bodyPr anchor="ctr"/>
          <a:lstStyle/>
          <a:p>
            <a:pPr>
              <a:lnSpc>
                <a:spcPct val="120000"/>
              </a:lnSpc>
            </a:pPr>
            <a:r>
              <a:rPr lang="en-US" altLang="zh-CN" sz="2400" dirty="0">
                <a:solidFill>
                  <a:schemeClr val="tx1"/>
                </a:solidFill>
                <a:latin typeface="Helvetica"/>
                <a:cs typeface="Arial" charset="0"/>
              </a:rPr>
              <a:t>The excitement of earning large sums of spending money makes school seem less rewarding and interesting. (Para. 7)</a:t>
            </a:r>
          </a:p>
        </p:txBody>
      </p:sp>
      <p:sp>
        <p:nvSpPr>
          <p:cNvPr id="15" name="圆角矩形 14"/>
          <p:cNvSpPr/>
          <p:nvPr/>
        </p:nvSpPr>
        <p:spPr>
          <a:xfrm>
            <a:off x="4786314" y="2643182"/>
            <a:ext cx="4000529" cy="3857654"/>
          </a:xfrm>
          <a:prstGeom prst="round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anchor="ctr"/>
          <a:lstStyle/>
          <a:p>
            <a:endParaRPr lang="zh-CN" altLang="en-US" sz="2400" dirty="0"/>
          </a:p>
          <a:p>
            <a:pPr>
              <a:lnSpc>
                <a:spcPct val="130000"/>
              </a:lnSpc>
            </a:pPr>
            <a:r>
              <a:rPr lang="en-US" altLang="zh-CN" sz="2400" dirty="0">
                <a:solidFill>
                  <a:schemeClr val="tx1"/>
                </a:solidFill>
                <a:latin typeface="Helvetica"/>
                <a:cs typeface="Arial" charset="0"/>
              </a:rPr>
              <a:t>Working students take drugs and use alcohol more often than non-working students.</a:t>
            </a:r>
          </a:p>
          <a:p>
            <a:pPr>
              <a:lnSpc>
                <a:spcPct val="130000"/>
              </a:lnSpc>
            </a:pPr>
            <a:r>
              <a:rPr lang="en-US" altLang="zh-CN" sz="2400" dirty="0">
                <a:solidFill>
                  <a:schemeClr val="tx1"/>
                </a:solidFill>
                <a:latin typeface="Helvetica"/>
                <a:cs typeface="Arial" charset="0"/>
              </a:rPr>
              <a:t>(Para. 8)</a:t>
            </a:r>
          </a:p>
        </p:txBody>
      </p:sp>
    </p:spTree>
    <p:extLst>
      <p:ext uri="{BB962C8B-B14F-4D97-AF65-F5344CB8AC3E}">
        <p14:creationId xmlns:p14="http://schemas.microsoft.com/office/powerpoint/2010/main" val="1108384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rrowheads="1"/>
          </p:cNvSpPr>
          <p:nvPr/>
        </p:nvSpPr>
        <p:spPr bwMode="auto">
          <a:xfrm>
            <a:off x="2774650" y="1834210"/>
            <a:ext cx="336898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t>Research methods</a:t>
            </a:r>
            <a:endParaRPr lang="zh-CN" altLang="en-US" sz="3200" kern="0" dirty="0">
              <a:solidFill>
                <a:sysClr val="window" lastClr="FFFFFF"/>
              </a:solidFill>
              <a:effectLst>
                <a:glow rad="101600">
                  <a:srgbClr val="000000">
                    <a:alpha val="60000"/>
                  </a:srgbClr>
                </a:glow>
              </a:effectLst>
              <a:cs typeface="Arial" pitchFamily="34" charset="0"/>
            </a:endParaRPr>
          </a:p>
        </p:txBody>
      </p:sp>
      <p:sp>
        <p:nvSpPr>
          <p:cNvPr id="14" name="Rectangle 12"/>
          <p:cNvSpPr>
            <a:spLocks noChangeArrowheads="1"/>
          </p:cNvSpPr>
          <p:nvPr/>
        </p:nvSpPr>
        <p:spPr bwMode="auto">
          <a:xfrm>
            <a:off x="2774650" y="3293747"/>
            <a:ext cx="3368985"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Research findings</a:t>
            </a:r>
            <a:endParaRPr lang="zh-CN" altLang="en-US" sz="2600" dirty="0">
              <a:latin typeface="Helvetica"/>
              <a:cs typeface="Arial" charset="0"/>
            </a:endParaRPr>
          </a:p>
        </p:txBody>
      </p:sp>
      <p:sp>
        <p:nvSpPr>
          <p:cNvPr id="4" name="下箭头 3"/>
          <p:cNvSpPr/>
          <p:nvPr/>
        </p:nvSpPr>
        <p:spPr>
          <a:xfrm>
            <a:off x="4283968" y="264033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4303782" y="399765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857752" y="600058"/>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2" name="Picture 2"/>
          <p:cNvPicPr>
            <a:picLocks noChangeAspect="1" noChangeArrowheads="1"/>
          </p:cNvPicPr>
          <p:nvPr/>
        </p:nvPicPr>
        <p:blipFill>
          <a:blip r:embed="rId2" cstate="print"/>
          <a:srcRect/>
          <a:stretch>
            <a:fillRect/>
          </a:stretch>
        </p:blipFill>
        <p:spPr bwMode="auto">
          <a:xfrm>
            <a:off x="-3176" y="63484"/>
            <a:ext cx="4594990" cy="1150938"/>
          </a:xfrm>
          <a:prstGeom prst="rect">
            <a:avLst/>
          </a:prstGeom>
          <a:noFill/>
          <a:ln w="9525">
            <a:noFill/>
            <a:miter lim="800000"/>
            <a:headEnd/>
            <a:tailEnd/>
          </a:ln>
        </p:spPr>
      </p:pic>
      <p:sp>
        <p:nvSpPr>
          <p:cNvPr id="17" name="TextBox 16"/>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 Box 9"/>
          <p:cNvSpPr txBox="1">
            <a:spLocks noChangeArrowheads="1"/>
          </p:cNvSpPr>
          <p:nvPr/>
        </p:nvSpPr>
        <p:spPr bwMode="auto">
          <a:xfrm>
            <a:off x="2571736" y="4620292"/>
            <a:ext cx="3869052"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600" dirty="0">
                <a:latin typeface="Helvetica"/>
                <a:cs typeface="Arial" charset="0"/>
              </a:rPr>
              <a:t>Explanations for the negative effects</a:t>
            </a:r>
            <a:endParaRPr lang="zh-CN" altLang="en-US" sz="2600" dirty="0">
              <a:latin typeface="Helvetica"/>
              <a:cs typeface="Arial" charset="0"/>
            </a:endParaRPr>
          </a:p>
        </p:txBody>
      </p:sp>
    </p:spTree>
    <p:extLst>
      <p:ext uri="{BB962C8B-B14F-4D97-AF65-F5344CB8AC3E}">
        <p14:creationId xmlns:p14="http://schemas.microsoft.com/office/powerpoint/2010/main" val="168336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chemeClr val="bg2">
                  <a:lumMod val="50000"/>
                </a:schemeClr>
              </a:solidFill>
            </a:endParaRPr>
          </a:p>
        </p:txBody>
      </p:sp>
      <p:sp>
        <p:nvSpPr>
          <p:cNvPr id="35" name="TextBox 34"/>
          <p:cNvSpPr txBox="1"/>
          <p:nvPr/>
        </p:nvSpPr>
        <p:spPr>
          <a:xfrm>
            <a:off x="1761009" y="4042"/>
            <a:ext cx="5339347" cy="781752"/>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To work or not to work</a:t>
            </a:r>
          </a:p>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 That is the question</a:t>
            </a:r>
          </a:p>
        </p:txBody>
      </p:sp>
      <p:sp>
        <p:nvSpPr>
          <p:cNvPr id="138257"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a:latin typeface="Helvetica"/>
                <a:ea typeface="Helvetica Neue"/>
                <a:cs typeface="Helvetica Neue"/>
              </a:rPr>
              <a:t>Section A</a:t>
            </a:r>
          </a:p>
        </p:txBody>
      </p:sp>
      <p:grpSp>
        <p:nvGrpSpPr>
          <p:cNvPr id="16" name="组合 15"/>
          <p:cNvGrpSpPr/>
          <p:nvPr/>
        </p:nvGrpSpPr>
        <p:grpSpPr>
          <a:xfrm>
            <a:off x="569913" y="2708275"/>
            <a:ext cx="3875284" cy="619125"/>
            <a:chOff x="569913" y="2708275"/>
            <a:chExt cx="3875284" cy="619125"/>
          </a:xfrm>
        </p:grpSpPr>
        <p:pic>
          <p:nvPicPr>
            <p:cNvPr id="23" name="Picture 2">
              <a:hlinkClick r:id="rId3" action="ppaction://hlinksldjump"/>
            </p:cNvPr>
            <p:cNvPicPr>
              <a:picLocks noChangeAspect="1" noChangeArrowheads="1"/>
            </p:cNvPicPr>
            <p:nvPr/>
          </p:nvPicPr>
          <p:blipFill>
            <a:blip r:embed="rId4"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p:spPr>
        </p:pic>
        <p:sp>
          <p:nvSpPr>
            <p:cNvPr id="25" name="Rectangle 6">
              <a:hlinkClick r:id="rId5" action="ppaction://hlinksldjump"/>
            </p:cNvPr>
            <p:cNvSpPr>
              <a:spLocks noChangeArrowheads="1"/>
            </p:cNvSpPr>
            <p:nvPr/>
          </p:nvSpPr>
          <p:spPr bwMode="auto">
            <a:xfrm>
              <a:off x="585986" y="2815086"/>
              <a:ext cx="3859211"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Warming-up activities</a:t>
              </a:r>
            </a:p>
          </p:txBody>
        </p:sp>
      </p:grpSp>
      <p:grpSp>
        <p:nvGrpSpPr>
          <p:cNvPr id="17" name="组合 16"/>
          <p:cNvGrpSpPr/>
          <p:nvPr/>
        </p:nvGrpSpPr>
        <p:grpSpPr>
          <a:xfrm>
            <a:off x="400700" y="3357563"/>
            <a:ext cx="3814109" cy="668247"/>
            <a:chOff x="400700" y="3357563"/>
            <a:chExt cx="3814109" cy="668247"/>
          </a:xfrm>
        </p:grpSpPr>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p:spPr>
        </p:pic>
        <p:sp>
          <p:nvSpPr>
            <p:cNvPr id="27" name="Rectangle 10">
              <a:hlinkClick r:id="rId8" action="ppaction://hlinksldjump"/>
            </p:cNvPr>
            <p:cNvSpPr>
              <a:spLocks noChangeArrowheads="1"/>
            </p:cNvSpPr>
            <p:nvPr/>
          </p:nvSpPr>
          <p:spPr bwMode="auto">
            <a:xfrm>
              <a:off x="400700" y="3478213"/>
              <a:ext cx="2744749"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Text study</a:t>
              </a:r>
            </a:p>
          </p:txBody>
        </p:sp>
      </p:grpSp>
      <p:grpSp>
        <p:nvGrpSpPr>
          <p:cNvPr id="20" name="组合 19"/>
          <p:cNvGrpSpPr/>
          <p:nvPr/>
        </p:nvGrpSpPr>
        <p:grpSpPr>
          <a:xfrm>
            <a:off x="400700" y="4032250"/>
            <a:ext cx="3891283" cy="626188"/>
            <a:chOff x="438507" y="4032250"/>
            <a:chExt cx="3891283" cy="626188"/>
          </a:xfrm>
        </p:grpSpPr>
        <p:pic>
          <p:nvPicPr>
            <p:cNvPr id="21" name="Picture 4">
              <a:hlinkClick r:id="rId9" action="ppaction://hlinksldjump"/>
            </p:cNvPr>
            <p:cNvPicPr>
              <a:picLocks noChangeAspect="1" noChangeArrowheads="1"/>
            </p:cNvPicPr>
            <p:nvPr/>
          </p:nvPicPr>
          <p:blipFill>
            <a:blip r:embed="rId10"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p:spPr>
        </p:pic>
        <p:sp>
          <p:nvSpPr>
            <p:cNvPr id="28" name="Rectangle 14">
              <a:hlinkClick r:id="rId9" action="ppaction://hlinksldjump"/>
            </p:cNvPr>
            <p:cNvSpPr>
              <a:spLocks noChangeArrowheads="1"/>
            </p:cNvSpPr>
            <p:nvPr/>
          </p:nvSpPr>
          <p:spPr bwMode="auto">
            <a:xfrm>
              <a:off x="438507"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Language application</a:t>
              </a:r>
            </a:p>
          </p:txBody>
        </p:sp>
      </p:grpSp>
      <p:grpSp>
        <p:nvGrpSpPr>
          <p:cNvPr id="24" name="组合 23"/>
          <p:cNvGrpSpPr/>
          <p:nvPr/>
        </p:nvGrpSpPr>
        <p:grpSpPr>
          <a:xfrm>
            <a:off x="400700" y="4752976"/>
            <a:ext cx="3799569" cy="646331"/>
            <a:chOff x="415239" y="4752976"/>
            <a:chExt cx="3799569" cy="646331"/>
          </a:xfrm>
        </p:grpSpPr>
        <p:pic>
          <p:nvPicPr>
            <p:cNvPr id="18" name="Picture 6"/>
            <p:cNvPicPr>
              <a:picLocks noChangeAspect="1" noChangeArrowheads="1"/>
            </p:cNvPicPr>
            <p:nvPr/>
          </p:nvPicPr>
          <p:blipFill>
            <a:blip r:embed="rId11"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p:spPr>
        </p:pic>
        <p:sp>
          <p:nvSpPr>
            <p:cNvPr id="29" name="TextBox 28">
              <a:hlinkClick r:id="rId12" action="ppaction://hlinksldjump"/>
            </p:cNvPr>
            <p:cNvSpPr txBox="1">
              <a:spLocks noChangeArrowheads="1"/>
            </p:cNvSpPr>
            <p:nvPr/>
          </p:nvSpPr>
          <p:spPr bwMode="auto">
            <a:xfrm>
              <a:off x="415239"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pic>
        <p:nvPicPr>
          <p:cNvPr id="2050" name="Picture 2" descr="H:\新视野一图片\新建文件夹 (2)\新视野大学英语（第三版）读写教程1TPG08855816.jpg"/>
          <p:cNvPicPr>
            <a:picLocks noChangeAspect="1" noChangeArrowheads="1"/>
          </p:cNvPicPr>
          <p:nvPr/>
        </p:nvPicPr>
        <p:blipFill>
          <a:blip r:embed="rId13" cstate="print"/>
          <a:srcRect/>
          <a:stretch>
            <a:fillRect/>
          </a:stretch>
        </p:blipFill>
        <p:spPr bwMode="auto">
          <a:xfrm>
            <a:off x="4857752" y="3643314"/>
            <a:ext cx="3828810" cy="2579679"/>
          </a:xfrm>
          <a:prstGeom prst="rect">
            <a:avLst/>
          </a:prstGeom>
          <a:ln>
            <a:noFill/>
          </a:ln>
          <a:effectLst>
            <a:outerShdw blurRad="292100" dist="139700" dir="2700000" algn="tl" rotWithShape="0">
              <a:srgbClr val="333333">
                <a:alpha val="65000"/>
              </a:srgbClr>
            </a:outerShdw>
          </a:effectLst>
        </p:spPr>
      </p:pic>
      <p:pic>
        <p:nvPicPr>
          <p:cNvPr id="2051" name="Picture 3" descr="H:\新视野一图片\新建文件夹 (2)\新视野大学英语(第三版)读写教程1 8043722447_M.jpg"/>
          <p:cNvPicPr>
            <a:picLocks noChangeAspect="1" noChangeArrowheads="1"/>
          </p:cNvPicPr>
          <p:nvPr/>
        </p:nvPicPr>
        <p:blipFill>
          <a:blip r:embed="rId14" cstate="print"/>
          <a:srcRect/>
          <a:stretch>
            <a:fillRect/>
          </a:stretch>
        </p:blipFill>
        <p:spPr bwMode="auto">
          <a:xfrm>
            <a:off x="5512269" y="1242021"/>
            <a:ext cx="3174293" cy="2115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13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rrowheads="1"/>
          </p:cNvSpPr>
          <p:nvPr/>
        </p:nvSpPr>
        <p:spPr bwMode="auto">
          <a:xfrm>
            <a:off x="2774650" y="1262706"/>
            <a:ext cx="336898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t>Research methods</a:t>
            </a:r>
            <a:endParaRPr lang="zh-CN" altLang="en-US" sz="3200" kern="0" dirty="0">
              <a:solidFill>
                <a:sysClr val="window" lastClr="FFFFFF"/>
              </a:solidFill>
              <a:effectLst>
                <a:glow rad="101600">
                  <a:srgbClr val="000000">
                    <a:alpha val="60000"/>
                  </a:srgbClr>
                </a:glow>
              </a:effectLst>
              <a:cs typeface="Arial" pitchFamily="34" charset="0"/>
            </a:endParaRPr>
          </a:p>
        </p:txBody>
      </p:sp>
      <p:sp>
        <p:nvSpPr>
          <p:cNvPr id="14" name="Rectangle 12"/>
          <p:cNvSpPr>
            <a:spLocks noChangeArrowheads="1"/>
          </p:cNvSpPr>
          <p:nvPr/>
        </p:nvSpPr>
        <p:spPr bwMode="auto">
          <a:xfrm>
            <a:off x="2774650" y="2293615"/>
            <a:ext cx="3368985"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a:latin typeface="Helvetica"/>
                <a:cs typeface="Arial" charset="0"/>
              </a:rPr>
              <a:t>Research findings</a:t>
            </a:r>
            <a:endParaRPr lang="zh-CN" altLang="en-US" sz="2600" dirty="0">
              <a:latin typeface="Helvetica"/>
              <a:cs typeface="Arial" charset="0"/>
            </a:endParaRPr>
          </a:p>
        </p:txBody>
      </p:sp>
      <p:sp>
        <p:nvSpPr>
          <p:cNvPr id="4" name="下箭头 3"/>
          <p:cNvSpPr/>
          <p:nvPr/>
        </p:nvSpPr>
        <p:spPr>
          <a:xfrm>
            <a:off x="4283968" y="1854514"/>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4303782" y="285464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13002" y="571480"/>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2" name="Picture 2"/>
          <p:cNvPicPr>
            <a:picLocks noChangeAspect="1" noChangeArrowheads="1"/>
          </p:cNvPicPr>
          <p:nvPr/>
        </p:nvPicPr>
        <p:blipFill>
          <a:blip r:embed="rId2" cstate="print"/>
          <a:srcRect/>
          <a:stretch>
            <a:fillRect/>
          </a:stretch>
        </p:blipFill>
        <p:spPr bwMode="auto">
          <a:xfrm>
            <a:off x="-3176" y="71414"/>
            <a:ext cx="4575176" cy="1150938"/>
          </a:xfrm>
          <a:prstGeom prst="rect">
            <a:avLst/>
          </a:prstGeom>
          <a:noFill/>
          <a:ln w="9525">
            <a:noFill/>
            <a:miter lim="800000"/>
            <a:headEnd/>
            <a:tailEnd/>
          </a:ln>
        </p:spPr>
      </p:pic>
      <p:sp>
        <p:nvSpPr>
          <p:cNvPr id="17" name="TextBox 16"/>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 Box 9"/>
          <p:cNvSpPr txBox="1">
            <a:spLocks noChangeArrowheads="1"/>
          </p:cNvSpPr>
          <p:nvPr/>
        </p:nvSpPr>
        <p:spPr bwMode="auto">
          <a:xfrm>
            <a:off x="2500298" y="3250828"/>
            <a:ext cx="3929090" cy="892552"/>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600" dirty="0">
                <a:latin typeface="Helvetica"/>
                <a:cs typeface="Arial" charset="0"/>
              </a:rPr>
              <a:t>Explanations for the negative effects</a:t>
            </a:r>
            <a:endParaRPr lang="zh-CN" altLang="en-US" sz="2600" dirty="0">
              <a:latin typeface="Helvetica"/>
              <a:cs typeface="Arial" charset="0"/>
            </a:endParaRPr>
          </a:p>
        </p:txBody>
      </p:sp>
      <p:sp>
        <p:nvSpPr>
          <p:cNvPr id="10" name="文本占位符 26"/>
          <p:cNvSpPr txBox="1">
            <a:spLocks noChangeArrowheads="1"/>
          </p:cNvSpPr>
          <p:nvPr/>
        </p:nvSpPr>
        <p:spPr>
          <a:xfrm>
            <a:off x="500034" y="4643470"/>
            <a:ext cx="8143932" cy="1785926"/>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vert="horz" lIns="91440" tIns="45720" rIns="91440" bIns="45720" rtlCol="0">
            <a:noAutofit/>
          </a:bodyPr>
          <a:lstStyle/>
          <a:p>
            <a:pPr marL="342900" indent="-342900">
              <a:spcBef>
                <a:spcPct val="0"/>
              </a:spcBef>
            </a:pPr>
            <a:r>
              <a:rPr lang="en-US" altLang="zh-CN" sz="2400" dirty="0">
                <a:latin typeface="Helvetica"/>
                <a:ea typeface="宋体" charset="-122"/>
                <a:cs typeface="Arial" charset="0"/>
              </a:rPr>
              <a:t>      Working 20 hours or more weekly can lead to decreased school performance and increased drug and alcohol use. Students should resolve to work no more than 10 hours per week. (Para. 9) </a:t>
            </a:r>
          </a:p>
          <a:p>
            <a:pPr marL="342900" marR="0" lvl="0" indent="-342900" algn="just"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schemeClr val="tx1"/>
              </a:solidFill>
              <a:effectLst/>
              <a:uLnTx/>
              <a:uFillTx/>
              <a:latin typeface="Helvetica"/>
              <a:ea typeface="宋体" charset="-122"/>
              <a:cs typeface="Arial" charset="0"/>
            </a:endParaRPr>
          </a:p>
        </p:txBody>
      </p:sp>
      <p:sp>
        <p:nvSpPr>
          <p:cNvPr id="11" name="下箭头 10"/>
          <p:cNvSpPr/>
          <p:nvPr/>
        </p:nvSpPr>
        <p:spPr>
          <a:xfrm>
            <a:off x="4286248" y="4211968"/>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336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rrowheads="1"/>
          </p:cNvSpPr>
          <p:nvPr/>
        </p:nvSpPr>
        <p:spPr bwMode="auto">
          <a:xfrm>
            <a:off x="2774650" y="1334144"/>
            <a:ext cx="3368986"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800" dirty="0">
                <a:latin typeface="Helvetica"/>
                <a:cs typeface="Arial" charset="0"/>
              </a:rPr>
              <a:t>Research methods</a:t>
            </a:r>
            <a:endParaRPr lang="zh-CN" altLang="en-US" sz="2800" dirty="0">
              <a:latin typeface="Helvetica"/>
              <a:cs typeface="Arial" charset="0"/>
            </a:endParaRPr>
          </a:p>
        </p:txBody>
      </p:sp>
      <p:sp>
        <p:nvSpPr>
          <p:cNvPr id="14" name="Rectangle 12"/>
          <p:cNvSpPr>
            <a:spLocks noChangeArrowheads="1"/>
          </p:cNvSpPr>
          <p:nvPr/>
        </p:nvSpPr>
        <p:spPr bwMode="auto">
          <a:xfrm>
            <a:off x="2774650" y="2477152"/>
            <a:ext cx="3368985"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800" dirty="0">
                <a:latin typeface="Helvetica"/>
                <a:cs typeface="Arial" charset="0"/>
              </a:rPr>
              <a:t>Research findings</a:t>
            </a:r>
            <a:endParaRPr lang="zh-CN" altLang="en-US" sz="2800" dirty="0">
              <a:latin typeface="Helvetica"/>
              <a:cs typeface="Arial" charset="0"/>
            </a:endParaRPr>
          </a:p>
        </p:txBody>
      </p:sp>
      <p:sp>
        <p:nvSpPr>
          <p:cNvPr id="4" name="下箭头 3"/>
          <p:cNvSpPr/>
          <p:nvPr/>
        </p:nvSpPr>
        <p:spPr>
          <a:xfrm>
            <a:off x="4283968" y="1997390"/>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4303782" y="3211836"/>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13002" y="571480"/>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Structure of the Text</a:t>
            </a:r>
          </a:p>
        </p:txBody>
      </p:sp>
      <p:pic>
        <p:nvPicPr>
          <p:cNvPr id="12" name="Picture 2"/>
          <p:cNvPicPr>
            <a:picLocks noChangeAspect="1" noChangeArrowheads="1"/>
          </p:cNvPicPr>
          <p:nvPr/>
        </p:nvPicPr>
        <p:blipFill>
          <a:blip r:embed="rId2" cstate="print"/>
          <a:srcRect/>
          <a:stretch>
            <a:fillRect/>
          </a:stretch>
        </p:blipFill>
        <p:spPr bwMode="auto">
          <a:xfrm>
            <a:off x="-3176" y="63484"/>
            <a:ext cx="4594990" cy="1150938"/>
          </a:xfrm>
          <a:prstGeom prst="rect">
            <a:avLst/>
          </a:prstGeom>
          <a:noFill/>
          <a:ln w="9525">
            <a:noFill/>
            <a:miter lim="800000"/>
            <a:headEnd/>
            <a:tailEnd/>
          </a:ln>
        </p:spPr>
      </p:pic>
      <p:sp>
        <p:nvSpPr>
          <p:cNvPr id="17" name="TextBox 16"/>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 Box 9"/>
          <p:cNvSpPr txBox="1">
            <a:spLocks noChangeArrowheads="1"/>
          </p:cNvSpPr>
          <p:nvPr/>
        </p:nvSpPr>
        <p:spPr bwMode="auto">
          <a:xfrm>
            <a:off x="2428860" y="3760777"/>
            <a:ext cx="4104456" cy="954107"/>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defRPr/>
            </a:pPr>
            <a:r>
              <a:rPr lang="en-US" altLang="zh-CN" sz="2800" dirty="0">
                <a:latin typeface="Helvetica"/>
                <a:cs typeface="Arial" charset="0"/>
              </a:rPr>
              <a:t>Explanations for the negative effects</a:t>
            </a:r>
            <a:endParaRPr lang="zh-CN" altLang="en-US" sz="2800" dirty="0">
              <a:latin typeface="Helvetica"/>
              <a:cs typeface="Arial" charset="0"/>
            </a:endParaRPr>
          </a:p>
        </p:txBody>
      </p:sp>
      <p:sp>
        <p:nvSpPr>
          <p:cNvPr id="11" name="下箭头 10"/>
          <p:cNvSpPr/>
          <p:nvPr/>
        </p:nvSpPr>
        <p:spPr>
          <a:xfrm>
            <a:off x="4286248" y="4854910"/>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2"/>
          <p:cNvSpPr>
            <a:spLocks noChangeArrowheads="1"/>
          </p:cNvSpPr>
          <p:nvPr/>
        </p:nvSpPr>
        <p:spPr bwMode="auto">
          <a:xfrm>
            <a:off x="2428860" y="5403851"/>
            <a:ext cx="4104456" cy="954107"/>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charset="0"/>
              </a:rPr>
              <a:t>Conclusion of </a:t>
            </a:r>
          </a:p>
          <a:p>
            <a:pPr algn="ctr"/>
            <a:r>
              <a:rPr lang="en-US" altLang="zh-CN" sz="2800" dirty="0">
                <a:latin typeface="Helvetica"/>
                <a:cs typeface="Arial" charset="0"/>
              </a:rPr>
              <a:t>the research</a:t>
            </a:r>
          </a:p>
        </p:txBody>
      </p:sp>
    </p:spTree>
    <p:extLst>
      <p:ext uri="{BB962C8B-B14F-4D97-AF65-F5344CB8AC3E}">
        <p14:creationId xmlns:p14="http://schemas.microsoft.com/office/powerpoint/2010/main" val="168336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71406" y="1000108"/>
            <a:ext cx="8821738" cy="5857892"/>
          </a:xfrm>
          <a:prstGeom prst="rect">
            <a:avLst/>
          </a:prstGeom>
          <a:noFill/>
          <a:ln w="9525">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473202" y="2397949"/>
            <a:ext cx="6313508" cy="369332"/>
          </a:xfrm>
          <a:prstGeom prst="rect">
            <a:avLst/>
          </a:prstGeom>
        </p:spPr>
        <p:txBody>
          <a:bodyPr wrap="square">
            <a:spAutoFit/>
          </a:bodyPr>
          <a:lstStyle/>
          <a:p>
            <a:pPr eaLnBrk="0" hangingPunct="0">
              <a:defRPr/>
            </a:pPr>
            <a:endParaRPr lang="en-US" altLang="zh-CN" sz="1800" b="1" dirty="0">
              <a:solidFill>
                <a:srgbClr val="0070C0"/>
              </a:solidFill>
              <a:latin typeface="Helvetica"/>
              <a:ea typeface="Helvetica Neue"/>
              <a:cs typeface="Helvetica Neue"/>
            </a:endParaRPr>
          </a:p>
        </p:txBody>
      </p:sp>
      <p:sp>
        <p:nvSpPr>
          <p:cNvPr id="20" name="矩形 19"/>
          <p:cNvSpPr/>
          <p:nvPr/>
        </p:nvSpPr>
        <p:spPr>
          <a:xfrm>
            <a:off x="928662" y="1689073"/>
            <a:ext cx="6286529" cy="4044184"/>
          </a:xfrm>
          <a:prstGeom prst="rect">
            <a:avLst/>
          </a:prstGeom>
        </p:spPr>
        <p:txBody>
          <a:bodyPr wrap="square">
            <a:spAutoFit/>
          </a:bodyPr>
          <a:lstStyle/>
          <a:p>
            <a:pPr algn="ctr">
              <a:lnSpc>
                <a:spcPct val="110000"/>
              </a:lnSpc>
              <a:defRPr/>
            </a:pPr>
            <a:r>
              <a:rPr kumimoji="1" lang="en-US" altLang="zh-CN" sz="2400" b="1" dirty="0">
                <a:solidFill>
                  <a:srgbClr val="0070C0"/>
                </a:solidFill>
                <a:latin typeface="Helvetica"/>
              </a:rPr>
              <a:t>   Earn as you learn? </a:t>
            </a:r>
            <a:endParaRPr kumimoji="1" lang="zh-CN" altLang="en-US" sz="2400" b="1" dirty="0">
              <a:solidFill>
                <a:srgbClr val="0070C0"/>
              </a:solidFill>
              <a:latin typeface="Helvetica"/>
            </a:endParaRPr>
          </a:p>
          <a:p>
            <a:pPr>
              <a:lnSpc>
                <a:spcPct val="120000"/>
              </a:lnSpc>
              <a:defRPr/>
            </a:pPr>
            <a:r>
              <a:rPr kumimoji="1" lang="en-US" altLang="zh-CN" sz="2400" dirty="0">
                <a:solidFill>
                  <a:srgbClr val="0070C0"/>
                </a:solidFill>
                <a:latin typeface="Helvetica"/>
              </a:rPr>
              <a:t>    </a:t>
            </a:r>
            <a:r>
              <a:rPr kumimoji="1" lang="en-US" altLang="zh-CN" sz="2400" dirty="0">
                <a:latin typeface="Helvetica"/>
              </a:rPr>
              <a:t>There are ___________ and _________ ways by which one can measure the ________ of employment on ___________________. We compared the grades of students working a lot with those working much less or not at all. We also ___________ workers with non-workers __________</a:t>
            </a:r>
            <a:r>
              <a:rPr kumimoji="1" lang="en-US" altLang="zh-CN" sz="2400" u="sng" dirty="0">
                <a:latin typeface="Helvetica"/>
              </a:rPr>
              <a:t> </a:t>
            </a:r>
            <a:r>
              <a:rPr kumimoji="1" lang="en-US" altLang="zh-CN" sz="2400" dirty="0">
                <a:latin typeface="Helvetica"/>
              </a:rPr>
              <a:t>commitment to education. </a:t>
            </a:r>
          </a:p>
        </p:txBody>
      </p:sp>
      <p:sp>
        <p:nvSpPr>
          <p:cNvPr id="13" name="Text Box 50"/>
          <p:cNvSpPr txBox="1">
            <a:spLocks noChangeArrowheads="1"/>
          </p:cNvSpPr>
          <p:nvPr/>
        </p:nvSpPr>
        <p:spPr bwMode="auto">
          <a:xfrm>
            <a:off x="3001423" y="2143116"/>
            <a:ext cx="172720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numerous </a:t>
            </a:r>
          </a:p>
        </p:txBody>
      </p:sp>
      <p:sp>
        <p:nvSpPr>
          <p:cNvPr id="14" name="Text Box 50"/>
          <p:cNvSpPr txBox="1">
            <a:spLocks noChangeArrowheads="1"/>
          </p:cNvSpPr>
          <p:nvPr/>
        </p:nvSpPr>
        <p:spPr bwMode="auto">
          <a:xfrm>
            <a:off x="5528218" y="2143116"/>
            <a:ext cx="175842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b="1" dirty="0">
                <a:solidFill>
                  <a:srgbClr val="C00000"/>
                </a:solidFill>
                <a:latin typeface="Helvetica"/>
                <a:ea typeface="宋体" pitchFamily="2" charset="-122"/>
              </a:rPr>
              <a:t> </a:t>
            </a:r>
            <a:r>
              <a:rPr kumimoji="1" lang="en-US" altLang="zh-CN" sz="2400" b="1" dirty="0">
                <a:solidFill>
                  <a:srgbClr val="0070C0"/>
                </a:solidFill>
                <a:latin typeface="Helvetica"/>
                <a:ea typeface="宋体" pitchFamily="2" charset="-122"/>
              </a:rPr>
              <a:t>reliable</a:t>
            </a:r>
            <a:endParaRPr kumimoji="1" lang="en-US" altLang="zh-CN" sz="2400" b="1" dirty="0">
              <a:solidFill>
                <a:srgbClr val="0070C0"/>
              </a:solidFill>
              <a:latin typeface="Helvetica"/>
            </a:endParaRPr>
          </a:p>
        </p:txBody>
      </p:sp>
      <p:sp>
        <p:nvSpPr>
          <p:cNvPr id="15" name="Text Box 50"/>
          <p:cNvSpPr txBox="1">
            <a:spLocks noChangeArrowheads="1"/>
          </p:cNvSpPr>
          <p:nvPr/>
        </p:nvSpPr>
        <p:spPr bwMode="auto">
          <a:xfrm rot="10800000" flipV="1">
            <a:off x="1157490" y="3030639"/>
            <a:ext cx="107157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impact</a:t>
            </a:r>
          </a:p>
        </p:txBody>
      </p:sp>
      <p:sp>
        <p:nvSpPr>
          <p:cNvPr id="17" name="矩形 16"/>
          <p:cNvSpPr/>
          <p:nvPr/>
        </p:nvSpPr>
        <p:spPr>
          <a:xfrm>
            <a:off x="4728624" y="538443"/>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22" name="Picture 2"/>
          <p:cNvPicPr>
            <a:picLocks noChangeAspect="1" noChangeArrowheads="1"/>
          </p:cNvPicPr>
          <p:nvPr/>
        </p:nvPicPr>
        <p:blipFill>
          <a:blip r:embed="rId4" cstate="print"/>
          <a:srcRect/>
          <a:stretch>
            <a:fillRect/>
          </a:stretch>
        </p:blipFill>
        <p:spPr bwMode="auto">
          <a:xfrm>
            <a:off x="-3176" y="63484"/>
            <a:ext cx="4587865" cy="1150938"/>
          </a:xfrm>
          <a:prstGeom prst="rect">
            <a:avLst/>
          </a:prstGeom>
          <a:noFill/>
          <a:ln w="9525">
            <a:noFill/>
            <a:miter lim="800000"/>
            <a:headEnd/>
            <a:tailEnd/>
          </a:ln>
        </p:spPr>
      </p:pic>
      <p:sp>
        <p:nvSpPr>
          <p:cNvPr id="23" name="TextBox 22"/>
          <p:cNvSpPr txBox="1"/>
          <p:nvPr/>
        </p:nvSpPr>
        <p:spPr>
          <a:xfrm>
            <a:off x="71406" y="600058"/>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6" name="Text Box 50"/>
          <p:cNvSpPr txBox="1">
            <a:spLocks noChangeArrowheads="1"/>
          </p:cNvSpPr>
          <p:nvPr/>
        </p:nvSpPr>
        <p:spPr bwMode="auto">
          <a:xfrm rot="10800000" flipV="1">
            <a:off x="1128983" y="3488295"/>
            <a:ext cx="3233784"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student achievement</a:t>
            </a:r>
          </a:p>
        </p:txBody>
      </p:sp>
      <p:sp>
        <p:nvSpPr>
          <p:cNvPr id="18" name="Text Box 50"/>
          <p:cNvSpPr txBox="1">
            <a:spLocks noChangeArrowheads="1"/>
          </p:cNvSpPr>
          <p:nvPr/>
        </p:nvSpPr>
        <p:spPr bwMode="auto">
          <a:xfrm rot="10800000" flipV="1">
            <a:off x="1155053" y="4476286"/>
            <a:ext cx="2302967" cy="738664"/>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                       contrasted</a:t>
            </a:r>
          </a:p>
        </p:txBody>
      </p:sp>
      <p:sp>
        <p:nvSpPr>
          <p:cNvPr id="24" name="Text Box 50"/>
          <p:cNvSpPr txBox="1">
            <a:spLocks noChangeArrowheads="1"/>
          </p:cNvSpPr>
          <p:nvPr/>
        </p:nvSpPr>
        <p:spPr bwMode="auto">
          <a:xfrm rot="10800000" flipV="1">
            <a:off x="1142977" y="5274246"/>
            <a:ext cx="189539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in terms of</a:t>
            </a:r>
          </a:p>
        </p:txBody>
      </p:sp>
    </p:spTree>
    <p:extLst>
      <p:ext uri="{BB962C8B-B14F-4D97-AF65-F5344CB8AC3E}">
        <p14:creationId xmlns:p14="http://schemas.microsoft.com/office/powerpoint/2010/main" val="350113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P spid="18" grpId="0" autoUpdateAnimBg="0"/>
      <p:bldP spid="2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p:cNvPicPr>
            <a:picLocks noChangeAspect="1" noChangeArrowheads="1"/>
          </p:cNvPicPr>
          <p:nvPr/>
        </p:nvPicPr>
        <p:blipFill>
          <a:blip r:embed="rId3" cstate="print"/>
          <a:srcRect/>
          <a:stretch>
            <a:fillRect/>
          </a:stretch>
        </p:blipFill>
        <p:spPr bwMode="auto">
          <a:xfrm>
            <a:off x="-142908" y="1000108"/>
            <a:ext cx="9286908" cy="5857892"/>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14348" y="1428736"/>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186836"/>
            <a:ext cx="6313508" cy="461665"/>
          </a:xfrm>
          <a:prstGeom prst="rect">
            <a:avLst/>
          </a:prstGeom>
        </p:spPr>
        <p:txBody>
          <a:bodyPr wrap="square">
            <a:spAutoFit/>
          </a:bodyPr>
          <a:lstStyle/>
          <a:p>
            <a:pPr eaLnBrk="0" hangingPunct="0">
              <a:defRPr/>
            </a:pPr>
            <a:endParaRPr lang="en-US" altLang="zh-CN" sz="2400" b="1" dirty="0">
              <a:solidFill>
                <a:srgbClr val="0070C0"/>
              </a:solidFill>
              <a:latin typeface="Helvetica"/>
              <a:ea typeface="Helvetica Neue"/>
              <a:cs typeface="Helvetica Neue"/>
            </a:endParaRPr>
          </a:p>
        </p:txBody>
      </p:sp>
      <p:sp>
        <p:nvSpPr>
          <p:cNvPr id="20" name="矩形 19"/>
          <p:cNvSpPr/>
          <p:nvPr/>
        </p:nvSpPr>
        <p:spPr>
          <a:xfrm>
            <a:off x="870972" y="1477555"/>
            <a:ext cx="6505606" cy="4524315"/>
          </a:xfrm>
          <a:prstGeom prst="rect">
            <a:avLst/>
          </a:prstGeom>
        </p:spPr>
        <p:txBody>
          <a:bodyPr wrap="square">
            <a:spAutoFit/>
          </a:bodyPr>
          <a:lstStyle/>
          <a:p>
            <a:pPr>
              <a:lnSpc>
                <a:spcPct val="120000"/>
              </a:lnSpc>
            </a:pPr>
            <a:r>
              <a:rPr kumimoji="1" lang="en-US" altLang="zh-CN" sz="2400" dirty="0">
                <a:latin typeface="Helvetica"/>
              </a:rPr>
              <a:t>Additionally, we followed students over time as they increased or decreased their work hours, and we – __________________ of different employment patterns on school __________________________.</a:t>
            </a:r>
          </a:p>
          <a:p>
            <a:pPr>
              <a:lnSpc>
                <a:spcPct val="120000"/>
              </a:lnSpc>
            </a:pPr>
            <a:r>
              <a:rPr kumimoji="1" lang="en-US" altLang="zh-CN" sz="2400" dirty="0">
                <a:latin typeface="Helvetica"/>
              </a:rPr>
              <a:t>    We uncovered numerous explanations for these negative effects: Working students have less time to __________school assignments, get too tired from work to study, view school less rewarding, and increase alcohol and</a:t>
            </a:r>
            <a:endParaRPr kumimoji="1" lang="zh-CN" altLang="en-US" sz="2400" dirty="0">
              <a:latin typeface="Helvetica"/>
            </a:endParaRPr>
          </a:p>
        </p:txBody>
      </p:sp>
      <p:sp>
        <p:nvSpPr>
          <p:cNvPr id="16" name="Text Box 50"/>
          <p:cNvSpPr txBox="1">
            <a:spLocks noChangeArrowheads="1"/>
          </p:cNvSpPr>
          <p:nvPr/>
        </p:nvSpPr>
        <p:spPr bwMode="auto">
          <a:xfrm rot="10800000" flipV="1">
            <a:off x="2330450" y="2428868"/>
            <a:ext cx="324168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assessed the effects</a:t>
            </a:r>
          </a:p>
        </p:txBody>
      </p:sp>
      <p:sp>
        <p:nvSpPr>
          <p:cNvPr id="18" name="Text Box 50"/>
          <p:cNvSpPr txBox="1">
            <a:spLocks noChangeArrowheads="1"/>
          </p:cNvSpPr>
          <p:nvPr/>
        </p:nvSpPr>
        <p:spPr bwMode="auto">
          <a:xfrm>
            <a:off x="800300" y="3316392"/>
            <a:ext cx="473398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FFC000"/>
                </a:solidFill>
                <a:latin typeface="Helvetica"/>
                <a:ea typeface="宋体" pitchFamily="2" charset="-122"/>
              </a:rPr>
              <a:t>  </a:t>
            </a:r>
            <a:r>
              <a:rPr kumimoji="1" lang="en-US" altLang="zh-CN" sz="2400" b="1" dirty="0">
                <a:solidFill>
                  <a:srgbClr val="0070C0"/>
                </a:solidFill>
                <a:latin typeface="Helvetica"/>
                <a:ea typeface="宋体" pitchFamily="2" charset="-122"/>
              </a:rPr>
              <a:t>performance and engagement</a:t>
            </a:r>
          </a:p>
        </p:txBody>
      </p:sp>
      <p:sp>
        <p:nvSpPr>
          <p:cNvPr id="21" name="Text Box 50"/>
          <p:cNvSpPr txBox="1">
            <a:spLocks noChangeArrowheads="1"/>
          </p:cNvSpPr>
          <p:nvPr/>
        </p:nvSpPr>
        <p:spPr bwMode="auto">
          <a:xfrm>
            <a:off x="2747853" y="4630064"/>
            <a:ext cx="1558947"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devote to </a:t>
            </a:r>
          </a:p>
        </p:txBody>
      </p:sp>
      <p:sp>
        <p:nvSpPr>
          <p:cNvPr id="17" name="矩形 16"/>
          <p:cNvSpPr/>
          <p:nvPr/>
        </p:nvSpPr>
        <p:spPr>
          <a:xfrm>
            <a:off x="4728624" y="538443"/>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26" name="Picture 2"/>
          <p:cNvPicPr>
            <a:picLocks noChangeAspect="1" noChangeArrowheads="1"/>
          </p:cNvPicPr>
          <p:nvPr/>
        </p:nvPicPr>
        <p:blipFill>
          <a:blip r:embed="rId4" cstate="print"/>
          <a:srcRect/>
          <a:stretch>
            <a:fillRect/>
          </a:stretch>
        </p:blipFill>
        <p:spPr bwMode="auto">
          <a:xfrm>
            <a:off x="-3176" y="63484"/>
            <a:ext cx="4432300" cy="1150938"/>
          </a:xfrm>
          <a:prstGeom prst="rect">
            <a:avLst/>
          </a:prstGeom>
          <a:noFill/>
          <a:ln w="9525">
            <a:noFill/>
            <a:miter lim="800000"/>
            <a:headEnd/>
            <a:tailEnd/>
          </a:ln>
        </p:spPr>
      </p:pic>
      <p:sp>
        <p:nvSpPr>
          <p:cNvPr id="27" name="TextBox 26"/>
          <p:cNvSpPr txBox="1"/>
          <p:nvPr/>
        </p:nvSpPr>
        <p:spPr>
          <a:xfrm>
            <a:off x="-32" y="571480"/>
            <a:ext cx="3714776"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3"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637448" y="6357958"/>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1126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1"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p:cNvPicPr>
            <a:picLocks noChangeAspect="1" noChangeArrowheads="1"/>
          </p:cNvPicPr>
          <p:nvPr/>
        </p:nvPicPr>
        <p:blipFill>
          <a:blip r:embed="rId3" cstate="print"/>
          <a:srcRect/>
          <a:stretch>
            <a:fillRect/>
          </a:stretch>
        </p:blipFill>
        <p:spPr bwMode="auto">
          <a:xfrm>
            <a:off x="214282" y="1142984"/>
            <a:ext cx="8786874" cy="5552648"/>
          </a:xfrm>
          <a:prstGeom prst="rect">
            <a:avLst/>
          </a:prstGeom>
          <a:noFill/>
          <a:ln w="9525" algn="ctr">
            <a:noFill/>
            <a:miter lim="800000"/>
            <a:headEnd/>
            <a:tailEnd/>
          </a:ln>
        </p:spPr>
      </p:pic>
      <p:sp>
        <p:nvSpPr>
          <p:cNvPr id="162818" name="TextBox 19"/>
          <p:cNvSpPr txBox="1">
            <a:spLocks noChangeArrowheads="1"/>
          </p:cNvSpPr>
          <p:nvPr/>
        </p:nvSpPr>
        <p:spPr bwMode="auto">
          <a:xfrm>
            <a:off x="1861584" y="1571612"/>
            <a:ext cx="1800225" cy="461665"/>
          </a:xfrm>
          <a:prstGeom prst="rect">
            <a:avLst/>
          </a:prstGeom>
          <a:noFill/>
          <a:ln w="9525">
            <a:noFill/>
            <a:miter lim="800000"/>
            <a:headEnd/>
            <a:tailEnd/>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19" name="矩形 18"/>
          <p:cNvSpPr/>
          <p:nvPr/>
        </p:nvSpPr>
        <p:spPr>
          <a:xfrm>
            <a:off x="1134508" y="2315386"/>
            <a:ext cx="6313508" cy="461665"/>
          </a:xfrm>
          <a:prstGeom prst="rect">
            <a:avLst/>
          </a:prstGeom>
        </p:spPr>
        <p:txBody>
          <a:bodyPr wrap="square">
            <a:spAutoFit/>
          </a:bodyPr>
          <a:lstStyle/>
          <a:p>
            <a:pPr eaLnBrk="0" hangingPunct="0">
              <a:defRPr/>
            </a:pPr>
            <a:endParaRPr lang="en-US" altLang="zh-CN" sz="2400" b="1" dirty="0">
              <a:solidFill>
                <a:srgbClr val="0070C0"/>
              </a:solidFill>
              <a:latin typeface="Helvetica"/>
              <a:ea typeface="Helvetica Neue"/>
              <a:cs typeface="Helvetica Neue"/>
            </a:endParaRPr>
          </a:p>
        </p:txBody>
      </p:sp>
      <p:sp>
        <p:nvSpPr>
          <p:cNvPr id="20" name="矩形 19"/>
          <p:cNvSpPr/>
          <p:nvPr/>
        </p:nvSpPr>
        <p:spPr>
          <a:xfrm>
            <a:off x="1214414" y="1927443"/>
            <a:ext cx="5857916" cy="4524315"/>
          </a:xfrm>
          <a:prstGeom prst="rect">
            <a:avLst/>
          </a:prstGeom>
        </p:spPr>
        <p:txBody>
          <a:bodyPr wrap="square">
            <a:spAutoFit/>
          </a:bodyPr>
          <a:lstStyle/>
          <a:p>
            <a:pPr algn="just">
              <a:lnSpc>
                <a:spcPct val="110000"/>
              </a:lnSpc>
              <a:defRPr/>
            </a:pPr>
            <a:r>
              <a:rPr kumimoji="1" lang="en-US" altLang="zh-CN" sz="2400" dirty="0">
                <a:latin typeface="Helvetica"/>
              </a:rPr>
              <a:t>drug use because they have more spare money. To summarize, working 20 hours or more weekly can  ______________ decreased school performance and increased drug and alcohol use. If students want to be successful in school, they should _______________ that early employment builds character and ____________ work no more than 10 hours per week. </a:t>
            </a:r>
            <a:endParaRPr kumimoji="1" lang="zh-CN" altLang="en-US" sz="2400" dirty="0">
              <a:latin typeface="Helvetica"/>
            </a:endParaRPr>
          </a:p>
          <a:p>
            <a:pPr algn="just">
              <a:defRPr/>
            </a:pPr>
            <a:endParaRPr kumimoji="1" lang="zh-CN" altLang="en-US" sz="2400" dirty="0">
              <a:latin typeface="Helvetica"/>
            </a:endParaRPr>
          </a:p>
        </p:txBody>
      </p:sp>
      <p:sp>
        <p:nvSpPr>
          <p:cNvPr id="26" name="Text Box 50"/>
          <p:cNvSpPr txBox="1">
            <a:spLocks noChangeArrowheads="1"/>
          </p:cNvSpPr>
          <p:nvPr/>
        </p:nvSpPr>
        <p:spPr bwMode="auto">
          <a:xfrm rot="10800000" flipV="1">
            <a:off x="4786314" y="2771637"/>
            <a:ext cx="266170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contribute to</a:t>
            </a:r>
            <a:r>
              <a:rPr kumimoji="1" lang="en-US" altLang="zh-CN" sz="2400" b="1" dirty="0">
                <a:solidFill>
                  <a:srgbClr val="FFC000"/>
                </a:solidFill>
                <a:latin typeface="Helvetica"/>
                <a:ea typeface="宋体" pitchFamily="2" charset="-122"/>
              </a:rPr>
              <a:t> </a:t>
            </a:r>
          </a:p>
        </p:txBody>
      </p:sp>
      <p:sp>
        <p:nvSpPr>
          <p:cNvPr id="27" name="Text Box 50"/>
          <p:cNvSpPr txBox="1">
            <a:spLocks noChangeArrowheads="1"/>
          </p:cNvSpPr>
          <p:nvPr/>
        </p:nvSpPr>
        <p:spPr bwMode="auto">
          <a:xfrm>
            <a:off x="3003356" y="4386722"/>
            <a:ext cx="278608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abandon the myth</a:t>
            </a:r>
          </a:p>
        </p:txBody>
      </p:sp>
      <p:sp>
        <p:nvSpPr>
          <p:cNvPr id="28" name="Text Box 50"/>
          <p:cNvSpPr txBox="1">
            <a:spLocks noChangeArrowheads="1"/>
          </p:cNvSpPr>
          <p:nvPr/>
        </p:nvSpPr>
        <p:spPr bwMode="auto">
          <a:xfrm>
            <a:off x="1631924" y="5186220"/>
            <a:ext cx="1625603"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resolve to</a:t>
            </a:r>
          </a:p>
        </p:txBody>
      </p:sp>
      <p:sp>
        <p:nvSpPr>
          <p:cNvPr id="17" name="矩形 16"/>
          <p:cNvSpPr/>
          <p:nvPr/>
        </p:nvSpPr>
        <p:spPr>
          <a:xfrm>
            <a:off x="4871500" y="571480"/>
            <a:ext cx="3486714" cy="461665"/>
          </a:xfrm>
          <a:prstGeom prst="rect">
            <a:avLst/>
          </a:prstGeom>
        </p:spPr>
        <p:txBody>
          <a:bodyPr wrap="square">
            <a:spAutoFit/>
          </a:bodyPr>
          <a:lstStyle/>
          <a:p>
            <a:pPr eaLnBrk="0" hangingPunct="0">
              <a:defRPr/>
            </a:pPr>
            <a:r>
              <a:rPr lang="en-US" altLang="zh-CN" sz="2400" b="1" dirty="0">
                <a:solidFill>
                  <a:schemeClr val="accent6">
                    <a:lumMod val="75000"/>
                  </a:schemeClr>
                </a:solidFill>
                <a:latin typeface="Helvetica"/>
              </a:rPr>
              <a:t>Summary of the Text</a:t>
            </a:r>
          </a:p>
        </p:txBody>
      </p:sp>
      <p:pic>
        <p:nvPicPr>
          <p:cNvPr id="22" name="Picture 2"/>
          <p:cNvPicPr>
            <a:picLocks noChangeAspect="1" noChangeArrowheads="1"/>
          </p:cNvPicPr>
          <p:nvPr/>
        </p:nvPicPr>
        <p:blipFill>
          <a:blip r:embed="rId4" cstate="print"/>
          <a:srcRect/>
          <a:stretch>
            <a:fillRect/>
          </a:stretch>
        </p:blipFill>
        <p:spPr bwMode="auto">
          <a:xfrm>
            <a:off x="-3176" y="63484"/>
            <a:ext cx="4575176" cy="1150938"/>
          </a:xfrm>
          <a:prstGeom prst="rect">
            <a:avLst/>
          </a:prstGeom>
          <a:noFill/>
          <a:ln w="9525">
            <a:noFill/>
            <a:miter lim="800000"/>
            <a:headEnd/>
            <a:tailEnd/>
          </a:ln>
        </p:spPr>
      </p:pic>
      <p:sp>
        <p:nvSpPr>
          <p:cNvPr id="29" name="TextBox 28"/>
          <p:cNvSpPr txBox="1"/>
          <p:nvPr/>
        </p:nvSpPr>
        <p:spPr>
          <a:xfrm>
            <a:off x="71406" y="571480"/>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3"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38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2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4357686" y="498475"/>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aphicFrame>
        <p:nvGraphicFramePr>
          <p:cNvPr id="15" name="表格 14"/>
          <p:cNvGraphicFramePr>
            <a:graphicFrameLocks noGrp="1"/>
          </p:cNvGraphicFramePr>
          <p:nvPr/>
        </p:nvGraphicFramePr>
        <p:xfrm>
          <a:off x="273418" y="1500174"/>
          <a:ext cx="8656300" cy="4398408"/>
        </p:xfrm>
        <a:graphic>
          <a:graphicData uri="http://schemas.openxmlformats.org/drawingml/2006/table">
            <a:tbl>
              <a:tblPr firstRow="1" bandRow="1">
                <a:tableStyleId>{93296810-A885-4BE3-A3E7-6D5BEEA58F35}</a:tableStyleId>
              </a:tblPr>
              <a:tblGrid>
                <a:gridCol w="4941450">
                  <a:extLst>
                    <a:ext uri="{9D8B030D-6E8A-4147-A177-3AD203B41FA5}">
                      <a16:colId xmlns:a16="http://schemas.microsoft.com/office/drawing/2014/main" val="20000"/>
                    </a:ext>
                  </a:extLst>
                </a:gridCol>
                <a:gridCol w="3714850">
                  <a:extLst>
                    <a:ext uri="{9D8B030D-6E8A-4147-A177-3AD203B41FA5}">
                      <a16:colId xmlns:a16="http://schemas.microsoft.com/office/drawing/2014/main" val="20001"/>
                    </a:ext>
                  </a:extLst>
                </a:gridCol>
              </a:tblGrid>
              <a:tr h="433348">
                <a:tc>
                  <a:txBody>
                    <a:bodyPr/>
                    <a:lstStyle/>
                    <a:p>
                      <a:pPr algn="ctr"/>
                      <a:r>
                        <a:rPr lang="en-US" altLang="zh-CN" sz="2600" dirty="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a:effectLst>
                            <a:outerShdw blurRad="38100" dist="38100" dir="2700000" algn="tl">
                              <a:srgbClr val="000000">
                                <a:alpha val="43137"/>
                              </a:srgbClr>
                            </a:outerShdw>
                          </a:effectLst>
                          <a:latin typeface="Helvetica"/>
                        </a:rPr>
                        <a:t> Specific</a:t>
                      </a:r>
                      <a:r>
                        <a:rPr lang="en-US" altLang="zh-CN" sz="2600" baseline="0" dirty="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extLst>
                  <a:ext uri="{0D108BD9-81ED-4DB2-BD59-A6C34878D82A}">
                    <a16:rowId xmlns:a16="http://schemas.microsoft.com/office/drawing/2014/main" val="10000"/>
                  </a:ext>
                </a:extLst>
              </a:tr>
              <a:tr h="433348">
                <a:tc>
                  <a:txBody>
                    <a:bodyPr/>
                    <a:lstStyle/>
                    <a:p>
                      <a:pPr algn="l"/>
                      <a:r>
                        <a:rPr lang="en-US" altLang="zh-CN" sz="2600" dirty="0">
                          <a:latin typeface="Helvetica"/>
                        </a:rPr>
                        <a:t>1.</a:t>
                      </a:r>
                      <a:r>
                        <a:rPr lang="en-US" altLang="zh-CN" sz="2600" baseline="0" dirty="0">
                          <a:latin typeface="Helvetica"/>
                        </a:rPr>
                        <a:t> </a:t>
                      </a:r>
                      <a:r>
                        <a:rPr lang="en-US" altLang="zh-CN" sz="2600" kern="1200" dirty="0">
                          <a:solidFill>
                            <a:schemeClr val="dk1"/>
                          </a:solidFill>
                          <a:latin typeface="Helvetica"/>
                          <a:ea typeface="+mn-ea"/>
                          <a:cs typeface="+mn-cs"/>
                        </a:rPr>
                        <a:t>contrast with</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a:solidFill>
                            <a:schemeClr val="dk1"/>
                          </a:solidFill>
                          <a:latin typeface="华文楷体" pitchFamily="2" charset="-122"/>
                          <a:ea typeface="华文楷体" pitchFamily="2" charset="-122"/>
                          <a:cs typeface="+mn-cs"/>
                        </a:rPr>
                        <a:t>与</a:t>
                      </a:r>
                      <a:r>
                        <a:rPr lang="en-US" altLang="zh-CN" sz="2400" b="0" kern="1200" dirty="0">
                          <a:solidFill>
                            <a:schemeClr val="dk1"/>
                          </a:solidFill>
                          <a:latin typeface="华文楷体" pitchFamily="2" charset="-122"/>
                          <a:ea typeface="华文楷体" pitchFamily="2" charset="-122"/>
                          <a:cs typeface="+mn-cs"/>
                        </a:rPr>
                        <a:t>…</a:t>
                      </a:r>
                      <a:r>
                        <a:rPr lang="zh-CN" altLang="en-US" sz="2400" b="0" kern="1200" dirty="0">
                          <a:solidFill>
                            <a:schemeClr val="dk1"/>
                          </a:solidFill>
                          <a:latin typeface="华文楷体" pitchFamily="2" charset="-122"/>
                          <a:ea typeface="华文楷体" pitchFamily="2" charset="-122"/>
                          <a:cs typeface="+mn-cs"/>
                        </a:rPr>
                        <a:t>形成对比；  </a:t>
                      </a:r>
                      <a:endParaRPr lang="en-US" altLang="zh-CN" sz="2400" b="0" kern="1200" dirty="0">
                        <a:solidFill>
                          <a:schemeClr val="dk1"/>
                        </a:solidFill>
                        <a:latin typeface="华文楷体" pitchFamily="2" charset="-122"/>
                        <a:ea typeface="华文楷体" pitchFamily="2" charset="-122"/>
                        <a:cs typeface="+mn-cs"/>
                      </a:endParaRPr>
                    </a:p>
                    <a:p>
                      <a:pPr algn="l"/>
                      <a:r>
                        <a:rPr lang="zh-CN" altLang="en-US" sz="2400" b="0" kern="1200" dirty="0">
                          <a:solidFill>
                            <a:schemeClr val="dk1"/>
                          </a:solidFill>
                          <a:latin typeface="华文楷体" pitchFamily="2" charset="-122"/>
                          <a:ea typeface="华文楷体" pitchFamily="2" charset="-122"/>
                          <a:cs typeface="+mn-cs"/>
                        </a:rPr>
                        <a:t>和</a:t>
                      </a:r>
                      <a:r>
                        <a:rPr lang="en-US" altLang="zh-CN" sz="2400" b="0" kern="1200" dirty="0">
                          <a:solidFill>
                            <a:schemeClr val="dk1"/>
                          </a:solidFill>
                          <a:latin typeface="华文楷体" pitchFamily="2" charset="-122"/>
                          <a:ea typeface="华文楷体" pitchFamily="2" charset="-122"/>
                          <a:cs typeface="+mn-cs"/>
                        </a:rPr>
                        <a:t>…</a:t>
                      </a:r>
                      <a:r>
                        <a:rPr lang="zh-CN" altLang="en-US" sz="2400" b="0" kern="1200" dirty="0">
                          <a:solidFill>
                            <a:schemeClr val="dk1"/>
                          </a:solidFill>
                          <a:latin typeface="华文楷体" pitchFamily="2" charset="-122"/>
                          <a:ea typeface="华文楷体" pitchFamily="2" charset="-122"/>
                          <a:cs typeface="+mn-cs"/>
                        </a:rPr>
                        <a:t>相对照</a:t>
                      </a:r>
                    </a:p>
                  </a:txBody>
                  <a:tcPr/>
                </a:tc>
                <a:extLst>
                  <a:ext uri="{0D108BD9-81ED-4DB2-BD59-A6C34878D82A}">
                    <a16:rowId xmlns:a16="http://schemas.microsoft.com/office/drawing/2014/main" val="10001"/>
                  </a:ext>
                </a:extLst>
              </a:tr>
              <a:tr h="433348">
                <a:tc>
                  <a:txBody>
                    <a:bodyPr/>
                    <a:lstStyle/>
                    <a:p>
                      <a:pPr marL="0" algn="l" defTabSz="914400" rtl="0" eaLnBrk="1" latinLnBrk="0" hangingPunct="1"/>
                      <a:r>
                        <a:rPr lang="en-US" altLang="zh-CN" sz="2600" kern="1200" dirty="0">
                          <a:solidFill>
                            <a:schemeClr val="dk1"/>
                          </a:solidFill>
                          <a:latin typeface="Helvetica"/>
                          <a:ea typeface="+mn-ea"/>
                          <a:cs typeface="+mn-cs"/>
                        </a:rPr>
                        <a:t>2. interfere with</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a:solidFill>
                            <a:schemeClr val="dk1"/>
                          </a:solidFill>
                          <a:latin typeface="华文楷体" pitchFamily="2" charset="-122"/>
                          <a:ea typeface="华文楷体" pitchFamily="2" charset="-122"/>
                          <a:cs typeface="+mn-cs"/>
                        </a:rPr>
                        <a:t>妨碍；阻止</a:t>
                      </a:r>
                    </a:p>
                  </a:txBody>
                  <a:tcPr/>
                </a:tc>
                <a:extLst>
                  <a:ext uri="{0D108BD9-81ED-4DB2-BD59-A6C34878D82A}">
                    <a16:rowId xmlns:a16="http://schemas.microsoft.com/office/drawing/2014/main" val="10002"/>
                  </a:ext>
                </a:extLst>
              </a:tr>
              <a:tr h="433348">
                <a:tc>
                  <a:txBody>
                    <a:bodyPr/>
                    <a:lstStyle/>
                    <a:p>
                      <a:pPr marL="0" algn="l" defTabSz="914400" rtl="0" eaLnBrk="1" latinLnBrk="0" hangingPunct="1">
                        <a:spcAft>
                          <a:spcPts val="0"/>
                        </a:spcAft>
                      </a:pPr>
                      <a:r>
                        <a:rPr lang="en-US" altLang="zh-CN" sz="2600" kern="1200" dirty="0">
                          <a:solidFill>
                            <a:schemeClr val="dk1"/>
                          </a:solidFill>
                          <a:latin typeface="Helvetica"/>
                          <a:ea typeface="+mn-ea"/>
                          <a:cs typeface="+mn-cs"/>
                        </a:rPr>
                        <a:t>3. take a / its toll on</a:t>
                      </a:r>
                      <a:endParaRPr lang="zh-CN" altLang="zh-CN" sz="2600" kern="1200" dirty="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a:solidFill>
                            <a:schemeClr val="dk1"/>
                          </a:solidFill>
                          <a:latin typeface="华文楷体" pitchFamily="2" charset="-122"/>
                          <a:ea typeface="华文楷体" pitchFamily="2" charset="-122"/>
                          <a:cs typeface="+mn-cs"/>
                        </a:rPr>
                        <a:t>对…产生不良影响</a:t>
                      </a:r>
                    </a:p>
                  </a:txBody>
                  <a:tcPr marL="68580" marR="68580" marT="0" marB="0"/>
                </a:tc>
                <a:extLst>
                  <a:ext uri="{0D108BD9-81ED-4DB2-BD59-A6C34878D82A}">
                    <a16:rowId xmlns:a16="http://schemas.microsoft.com/office/drawing/2014/main" val="10003"/>
                  </a:ext>
                </a:extLst>
              </a:tr>
              <a:tr h="433348">
                <a:tc>
                  <a:txBody>
                    <a:bodyPr/>
                    <a:lstStyle/>
                    <a:p>
                      <a:pPr marL="0" algn="l" defTabSz="914400" rtl="0" eaLnBrk="1" latinLnBrk="0" hangingPunct="1">
                        <a:spcAft>
                          <a:spcPts val="0"/>
                        </a:spcAft>
                      </a:pPr>
                      <a:r>
                        <a:rPr lang="en-US" altLang="zh-CN" sz="2600" kern="1200" dirty="0">
                          <a:solidFill>
                            <a:schemeClr val="dk1"/>
                          </a:solidFill>
                          <a:latin typeface="Helvetica"/>
                          <a:ea typeface="+mn-ea"/>
                          <a:cs typeface="+mn-cs"/>
                        </a:rPr>
                        <a:t>4. cut back on </a:t>
                      </a:r>
                      <a:endParaRPr lang="zh-CN" altLang="zh-CN" sz="2600" kern="1200" dirty="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a:solidFill>
                            <a:schemeClr val="dk1"/>
                          </a:solidFill>
                          <a:latin typeface="华文楷体" pitchFamily="2" charset="-122"/>
                          <a:ea typeface="华文楷体" pitchFamily="2" charset="-122"/>
                          <a:cs typeface="+mn-cs"/>
                        </a:rPr>
                        <a:t>削减；缩减</a:t>
                      </a:r>
                    </a:p>
                  </a:txBody>
                  <a:tcPr marL="68580" marR="68580" marT="0" marB="0"/>
                </a:tc>
                <a:extLst>
                  <a:ext uri="{0D108BD9-81ED-4DB2-BD59-A6C34878D82A}">
                    <a16:rowId xmlns:a16="http://schemas.microsoft.com/office/drawing/2014/main" val="10004"/>
                  </a:ext>
                </a:extLst>
              </a:tr>
              <a:tr h="433348">
                <a:tc>
                  <a:txBody>
                    <a:bodyPr/>
                    <a:lstStyle/>
                    <a:p>
                      <a:pPr marL="0" algn="l" defTabSz="914400" rtl="0" eaLnBrk="1" latinLnBrk="0" hangingPunct="1">
                        <a:spcAft>
                          <a:spcPts val="0"/>
                        </a:spcAft>
                      </a:pPr>
                      <a:r>
                        <a:rPr lang="en-US" altLang="zh-CN" sz="2600" kern="1200" dirty="0">
                          <a:solidFill>
                            <a:schemeClr val="dk1"/>
                          </a:solidFill>
                          <a:latin typeface="Helvetica"/>
                          <a:ea typeface="+mn-ea"/>
                          <a:cs typeface="+mn-cs"/>
                        </a:rPr>
                        <a:t>5. drop out</a:t>
                      </a:r>
                      <a:endParaRPr lang="zh-CN" altLang="zh-CN" sz="2600" kern="1200" dirty="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a:solidFill>
                            <a:schemeClr val="dk1"/>
                          </a:solidFill>
                          <a:latin typeface="华文楷体" pitchFamily="2" charset="-122"/>
                          <a:ea typeface="华文楷体" pitchFamily="2" charset="-122"/>
                          <a:cs typeface="+mn-cs"/>
                        </a:rPr>
                        <a:t> 退学；辍学；退出；脱离</a:t>
                      </a:r>
                    </a:p>
                  </a:txBody>
                  <a:tcPr marL="68580" marR="68580" marT="0" marB="0"/>
                </a:tc>
                <a:extLst>
                  <a:ext uri="{0D108BD9-81ED-4DB2-BD59-A6C34878D82A}">
                    <a16:rowId xmlns:a16="http://schemas.microsoft.com/office/drawing/2014/main" val="10005"/>
                  </a:ext>
                </a:extLst>
              </a:tr>
              <a:tr h="433348">
                <a:tc>
                  <a:txBody>
                    <a:bodyPr/>
                    <a:lstStyle/>
                    <a:p>
                      <a:pPr marL="0" algn="l" defTabSz="914400" rtl="0" eaLnBrk="1" latinLnBrk="0" hangingPunct="1">
                        <a:spcAft>
                          <a:spcPts val="0"/>
                        </a:spcAft>
                      </a:pPr>
                      <a:r>
                        <a:rPr lang="en-US" altLang="zh-CN" sz="2600" kern="1200" dirty="0">
                          <a:solidFill>
                            <a:schemeClr val="dk1"/>
                          </a:solidFill>
                          <a:latin typeface="Helvetica"/>
                          <a:ea typeface="+mn-ea"/>
                          <a:cs typeface="+mn-cs"/>
                        </a:rPr>
                        <a:t>6. be accustomed to</a:t>
                      </a:r>
                      <a:r>
                        <a:rPr lang="en-US" altLang="zh-CN" sz="2600" kern="1200" baseline="0" dirty="0">
                          <a:solidFill>
                            <a:schemeClr val="dk1"/>
                          </a:solidFill>
                          <a:latin typeface="Helvetica"/>
                          <a:ea typeface="+mn-ea"/>
                          <a:cs typeface="+mn-cs"/>
                        </a:rPr>
                        <a:t> </a:t>
                      </a:r>
                      <a:r>
                        <a:rPr lang="en-US" altLang="zh-CN" sz="2600" kern="1200" dirty="0">
                          <a:solidFill>
                            <a:schemeClr val="dk1"/>
                          </a:solidFill>
                          <a:latin typeface="Helvetica"/>
                          <a:ea typeface="+mn-ea"/>
                          <a:cs typeface="+mn-cs"/>
                        </a:rPr>
                        <a:t>doing </a:t>
                      </a:r>
                      <a:r>
                        <a:rPr lang="en-US" altLang="zh-CN" sz="2600" kern="1200" dirty="0" err="1">
                          <a:solidFill>
                            <a:schemeClr val="dk1"/>
                          </a:solidFill>
                          <a:latin typeface="Helvetica"/>
                          <a:ea typeface="+mn-ea"/>
                          <a:cs typeface="+mn-cs"/>
                        </a:rPr>
                        <a:t>sth</a:t>
                      </a:r>
                      <a:r>
                        <a:rPr lang="en-US" altLang="zh-CN" sz="2600" kern="1200" dirty="0">
                          <a:solidFill>
                            <a:schemeClr val="dk1"/>
                          </a:solidFill>
                          <a:latin typeface="Helvetica"/>
                          <a:ea typeface="+mn-ea"/>
                          <a:cs typeface="+mn-cs"/>
                        </a:rPr>
                        <a:t>. </a:t>
                      </a:r>
                      <a:endParaRPr lang="zh-CN" altLang="zh-CN" sz="2600" kern="1200" dirty="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a:solidFill>
                            <a:schemeClr val="dk1"/>
                          </a:solidFill>
                          <a:latin typeface="华文楷体" pitchFamily="2" charset="-122"/>
                          <a:ea typeface="华文楷体" pitchFamily="2" charset="-122"/>
                          <a:cs typeface="+mn-cs"/>
                        </a:rPr>
                        <a:t>习惯于做某事</a:t>
                      </a:r>
                    </a:p>
                  </a:txBody>
                  <a:tcPr marL="68580" marR="68580" marT="0" marB="0"/>
                </a:tc>
                <a:extLst>
                  <a:ext uri="{0D108BD9-81ED-4DB2-BD59-A6C34878D82A}">
                    <a16:rowId xmlns:a16="http://schemas.microsoft.com/office/drawing/2014/main" val="10006"/>
                  </a:ext>
                </a:extLst>
              </a:tr>
              <a:tr h="433348">
                <a:tc>
                  <a:txBody>
                    <a:bodyPr/>
                    <a:lstStyle/>
                    <a:p>
                      <a:pPr marL="0" algn="l" defTabSz="914400" rtl="0" eaLnBrk="1" latinLnBrk="0" hangingPunct="1">
                        <a:spcAft>
                          <a:spcPts val="0"/>
                        </a:spcAft>
                      </a:pPr>
                      <a:r>
                        <a:rPr lang="en-US" altLang="zh-CN" sz="2600" kern="1200" dirty="0">
                          <a:solidFill>
                            <a:schemeClr val="dk1"/>
                          </a:solidFill>
                          <a:latin typeface="Helvetica"/>
                          <a:ea typeface="+mn-ea"/>
                          <a:cs typeface="+mn-cs"/>
                        </a:rPr>
                        <a:t>7. contribute to </a:t>
                      </a:r>
                      <a:endParaRPr lang="zh-CN" altLang="zh-CN" sz="2600" kern="1200" dirty="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a:solidFill>
                            <a:schemeClr val="dk1"/>
                          </a:solidFill>
                          <a:latin typeface="华文楷体" pitchFamily="2" charset="-122"/>
                          <a:ea typeface="华文楷体" pitchFamily="2" charset="-122"/>
                          <a:cs typeface="+mn-cs"/>
                        </a:rPr>
                        <a:t>促成，造成（某事发生）</a:t>
                      </a:r>
                    </a:p>
                  </a:txBody>
                  <a:tcPr marL="68580" marR="68580" marT="0" marB="0"/>
                </a:tc>
                <a:extLst>
                  <a:ext uri="{0D108BD9-81ED-4DB2-BD59-A6C34878D82A}">
                    <a16:rowId xmlns:a16="http://schemas.microsoft.com/office/drawing/2014/main" val="10007"/>
                  </a:ext>
                </a:extLst>
              </a:tr>
              <a:tr h="433348">
                <a:tc>
                  <a:txBody>
                    <a:bodyPr/>
                    <a:lstStyle/>
                    <a:p>
                      <a:pPr marL="0" algn="l" defTabSz="914400" rtl="0" eaLnBrk="1" latinLnBrk="0" hangingPunct="1">
                        <a:spcAft>
                          <a:spcPts val="0"/>
                        </a:spcAft>
                      </a:pPr>
                      <a:r>
                        <a:rPr lang="en-US" altLang="zh-CN" sz="2600" kern="1200" dirty="0">
                          <a:solidFill>
                            <a:schemeClr val="dk1"/>
                          </a:solidFill>
                          <a:latin typeface="Helvetica"/>
                          <a:ea typeface="+mn-ea"/>
                          <a:cs typeface="+mn-cs"/>
                        </a:rPr>
                        <a:t>8. hold on to </a:t>
                      </a:r>
                      <a:endParaRPr lang="zh-CN" altLang="zh-CN" sz="2600" kern="1200" dirty="0">
                        <a:solidFill>
                          <a:schemeClr val="dk1"/>
                        </a:solidFill>
                        <a:latin typeface="Helvetica"/>
                        <a:ea typeface="+mn-ea"/>
                        <a:cs typeface="+mn-cs"/>
                      </a:endParaRPr>
                    </a:p>
                  </a:txBody>
                  <a:tcPr marL="68580" marR="68580" marT="0" marB="0"/>
                </a:tc>
                <a:tc>
                  <a:txBody>
                    <a:bodyPr/>
                    <a:lstStyle/>
                    <a:p>
                      <a:pPr marL="0" algn="l" defTabSz="914400" rtl="0" eaLnBrk="1" latinLnBrk="0" hangingPunct="1">
                        <a:spcAft>
                          <a:spcPts val="0"/>
                        </a:spcAft>
                      </a:pPr>
                      <a:r>
                        <a:rPr lang="zh-CN" altLang="en-US" sz="2400" b="0" kern="1200" dirty="0">
                          <a:solidFill>
                            <a:schemeClr val="dk1"/>
                          </a:solidFill>
                          <a:latin typeface="华文楷体" pitchFamily="2" charset="-122"/>
                          <a:ea typeface="华文楷体" pitchFamily="2" charset="-122"/>
                          <a:cs typeface="+mn-cs"/>
                        </a:rPr>
                        <a:t>继续感到；仍然相信</a:t>
                      </a: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396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00100" y="1357298"/>
            <a:ext cx="2541588" cy="830997"/>
          </a:xfrm>
          <a:prstGeom prst="rect">
            <a:avLst/>
          </a:prstGeom>
          <a:noFill/>
          <a:ln w="9525">
            <a:noFill/>
            <a:miter lim="800000"/>
            <a:headEnd/>
            <a:tailEnd/>
          </a:ln>
        </p:spPr>
        <p:txBody>
          <a:bodyPr>
            <a:spAutoFit/>
          </a:bodyPr>
          <a:lstStyle/>
          <a:p>
            <a:r>
              <a:rPr lang="zh-CN" altLang="en-US" sz="2400" b="1" dirty="0">
                <a:solidFill>
                  <a:srgbClr val="000000"/>
                </a:solidFill>
                <a:latin typeface="华文楷体" pitchFamily="2" charset="-122"/>
                <a:ea typeface="华文楷体" pitchFamily="2" charset="-122"/>
              </a:rPr>
              <a:t>与</a:t>
            </a: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形成对比；和</a:t>
            </a: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相对照</a:t>
            </a:r>
          </a:p>
        </p:txBody>
      </p:sp>
      <p:sp>
        <p:nvSpPr>
          <p:cNvPr id="13" name="文本框 5"/>
          <p:cNvSpPr txBox="1"/>
          <p:nvPr/>
        </p:nvSpPr>
        <p:spPr>
          <a:xfrm>
            <a:off x="959370" y="4357694"/>
            <a:ext cx="6541588"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kumimoji="1" lang="en-US" altLang="zh-CN" sz="2400" dirty="0">
                <a:solidFill>
                  <a:schemeClr val="accent4">
                    <a:lumMod val="10000"/>
                  </a:schemeClr>
                </a:solidFill>
              </a:rPr>
              <a:t>non-smoker / indicator / commitment to conduct </a:t>
            </a:r>
            <a:r>
              <a:rPr kumimoji="1" lang="en-US" altLang="zh-CN" sz="2400" dirty="0">
                <a:solidFill>
                  <a:schemeClr val="accent4">
                    <a:lumMod val="10000"/>
                  </a:schemeClr>
                </a:solidFill>
                <a:latin typeface="Helvetica" pitchFamily="34" charset="0"/>
                <a:ea typeface="+mn-ea"/>
              </a:rPr>
              <a:t>) </a:t>
            </a:r>
          </a:p>
        </p:txBody>
      </p:sp>
      <p:sp>
        <p:nvSpPr>
          <p:cNvPr id="14" name="TextBox 8"/>
          <p:cNvSpPr txBox="1">
            <a:spLocks noChangeArrowheads="1"/>
          </p:cNvSpPr>
          <p:nvPr/>
        </p:nvSpPr>
        <p:spPr bwMode="auto">
          <a:xfrm>
            <a:off x="1000100" y="4786322"/>
            <a:ext cx="6977953" cy="1381147"/>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a:latin typeface="Helvetica"/>
              </a:rPr>
              <a:t>The experts also </a:t>
            </a:r>
            <a:r>
              <a:rPr kumimoji="1" lang="en-US" altLang="zh-CN" sz="2400" b="1" i="1" dirty="0">
                <a:solidFill>
                  <a:srgbClr val="FF6600"/>
                </a:solidFill>
                <a:latin typeface="Helvetica"/>
              </a:rPr>
              <a:t>contrasted </a:t>
            </a:r>
            <a:r>
              <a:rPr kumimoji="1" lang="en-US" altLang="zh-CN" sz="2400" dirty="0">
                <a:latin typeface="Helvetica"/>
              </a:rPr>
              <a:t>smokers </a:t>
            </a:r>
            <a:r>
              <a:rPr kumimoji="1" lang="en-US" altLang="zh-CN" sz="2400" b="1" i="1" dirty="0">
                <a:solidFill>
                  <a:srgbClr val="FF6600"/>
                </a:solidFill>
                <a:latin typeface="Helvetica"/>
              </a:rPr>
              <a:t>with</a:t>
            </a:r>
            <a:r>
              <a:rPr kumimoji="1" lang="en-US" altLang="zh-CN" sz="2400" dirty="0">
                <a:latin typeface="Helvetica"/>
              </a:rPr>
              <a:t> non-smokers, on different indicators of their commitment to conduct.</a:t>
            </a:r>
          </a:p>
        </p:txBody>
      </p:sp>
      <p:sp>
        <p:nvSpPr>
          <p:cNvPr id="16" name="TextBox 15"/>
          <p:cNvSpPr txBox="1"/>
          <p:nvPr/>
        </p:nvSpPr>
        <p:spPr>
          <a:xfrm>
            <a:off x="5357852" y="1579235"/>
            <a:ext cx="3214676" cy="492443"/>
          </a:xfrm>
          <a:prstGeom prst="rect">
            <a:avLst/>
          </a:prstGeom>
          <a:noFill/>
        </p:spPr>
        <p:txBody>
          <a:bodyPr wrap="square">
            <a:spAutoFit/>
          </a:bodyPr>
          <a:lstStyle/>
          <a:p>
            <a:pPr fontAlgn="auto">
              <a:spcBef>
                <a:spcPct val="50000"/>
              </a:spcBef>
              <a:spcAft>
                <a:spcPts val="0"/>
              </a:spcAft>
              <a:defRPr/>
            </a:pPr>
            <a:r>
              <a:rPr lang="en-US" altLang="zh-CN" sz="2600" b="1" dirty="0">
                <a:latin typeface="Helvetica"/>
              </a:rPr>
              <a:t>to contrast with</a:t>
            </a:r>
          </a:p>
        </p:txBody>
      </p:sp>
      <p:sp>
        <p:nvSpPr>
          <p:cNvPr id="2" name="TextBox 1"/>
          <p:cNvSpPr txBox="1"/>
          <p:nvPr/>
        </p:nvSpPr>
        <p:spPr>
          <a:xfrm>
            <a:off x="3716338" y="1643050"/>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000100" y="2722243"/>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100" y="3146420"/>
            <a:ext cx="6715172" cy="1569660"/>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专家们还对比了吸烟者和不吸烟者在行动力投入程度方面的不同指征。</a:t>
            </a:r>
          </a:p>
          <a:p>
            <a:endParaRPr lang="en-US" altLang="zh-CN" sz="2400" dirty="0">
              <a:latin typeface="华文行楷" pitchFamily="2" charset="-122"/>
              <a:ea typeface="华文行楷" pitchFamily="2" charset="-122"/>
            </a:endParaRPr>
          </a:p>
          <a:p>
            <a:endParaRPr lang="zh-CN" altLang="en-US" sz="2400" dirty="0">
              <a:latin typeface="华文行楷" pitchFamily="2" charset="-122"/>
              <a:ea typeface="华文行楷" pitchFamily="2" charset="-122"/>
            </a:endParaRPr>
          </a:p>
        </p:txBody>
      </p:sp>
      <p:sp>
        <p:nvSpPr>
          <p:cNvPr id="25" name="TextBox 24"/>
          <p:cNvSpPr txBox="1"/>
          <p:nvPr/>
        </p:nvSpPr>
        <p:spPr>
          <a:xfrm>
            <a:off x="993761"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5396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blinds(horizontal)">
                                      <p:cBhvr>
                                        <p:cTn id="17" dur="500"/>
                                        <p:tgtEl>
                                          <p:spTgt spid="8197"/>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476375" y="1467137"/>
            <a:ext cx="3159151"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妨碍；阻止</a:t>
            </a:r>
          </a:p>
        </p:txBody>
      </p:sp>
      <p:sp>
        <p:nvSpPr>
          <p:cNvPr id="13" name="文本框 5"/>
          <p:cNvSpPr txBox="1"/>
          <p:nvPr/>
        </p:nvSpPr>
        <p:spPr>
          <a:xfrm>
            <a:off x="1500166" y="4396095"/>
            <a:ext cx="6286544"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(s</a:t>
            </a:r>
            <a:r>
              <a:rPr lang="en-US" altLang="zh-CN" sz="2400" dirty="0"/>
              <a:t>harpen the axe / interfere with / firewood</a:t>
            </a:r>
            <a:r>
              <a:rPr kumimoji="1" lang="en-US" altLang="zh-CN" sz="2400" dirty="0">
                <a:solidFill>
                  <a:srgbClr val="0D0A10"/>
                </a:solidFill>
                <a:latin typeface="Helvetica"/>
              </a:rPr>
              <a:t>)</a:t>
            </a:r>
          </a:p>
        </p:txBody>
      </p:sp>
      <p:sp>
        <p:nvSpPr>
          <p:cNvPr id="14" name="TextBox 8"/>
          <p:cNvSpPr txBox="1">
            <a:spLocks noChangeArrowheads="1"/>
          </p:cNvSpPr>
          <p:nvPr/>
        </p:nvSpPr>
        <p:spPr bwMode="auto">
          <a:xfrm>
            <a:off x="1571604" y="5030088"/>
            <a:ext cx="6516688" cy="830997"/>
          </a:xfrm>
          <a:prstGeom prst="rect">
            <a:avLst/>
          </a:prstGeom>
          <a:noFill/>
          <a:ln w="9525">
            <a:noFill/>
            <a:miter lim="800000"/>
            <a:headEnd/>
            <a:tailEnd/>
          </a:ln>
        </p:spPr>
        <p:txBody>
          <a:bodyPr wrap="square">
            <a:spAutoFit/>
          </a:bodyPr>
          <a:lstStyle/>
          <a:p>
            <a:pPr>
              <a:spcBef>
                <a:spcPct val="50000"/>
              </a:spcBef>
            </a:pPr>
            <a:r>
              <a:rPr kumimoji="1" lang="en-US" altLang="zh-CN" sz="2400" dirty="0">
                <a:latin typeface="Helvetica"/>
              </a:rPr>
              <a:t>Sharpening the axe will not </a:t>
            </a:r>
            <a:r>
              <a:rPr kumimoji="1" lang="en-US" altLang="zh-CN" sz="2400" b="1" i="1" dirty="0">
                <a:solidFill>
                  <a:srgbClr val="FF6600"/>
                </a:solidFill>
                <a:latin typeface="Helvetica"/>
              </a:rPr>
              <a:t>interfere with </a:t>
            </a:r>
            <a:r>
              <a:rPr kumimoji="1" lang="en-US" altLang="zh-CN" sz="2400" dirty="0">
                <a:latin typeface="Helvetica"/>
              </a:rPr>
              <a:t>the cutting of firewood.</a:t>
            </a:r>
          </a:p>
        </p:txBody>
      </p:sp>
      <p:sp>
        <p:nvSpPr>
          <p:cNvPr id="16" name="TextBox 15"/>
          <p:cNvSpPr txBox="1">
            <a:spLocks noChangeArrowheads="1"/>
          </p:cNvSpPr>
          <p:nvPr/>
        </p:nvSpPr>
        <p:spPr bwMode="auto">
          <a:xfrm>
            <a:off x="5338763" y="1446053"/>
            <a:ext cx="3562350" cy="492443"/>
          </a:xfrm>
          <a:prstGeom prst="rect">
            <a:avLst/>
          </a:prstGeom>
          <a:noFill/>
          <a:ln w="9525" algn="ctr">
            <a:noFill/>
            <a:miter lim="800000"/>
            <a:headEnd/>
            <a:tailEnd/>
          </a:ln>
        </p:spPr>
        <p:txBody>
          <a:bodyPr>
            <a:spAutoFit/>
          </a:bodyPr>
          <a:lstStyle/>
          <a:p>
            <a:r>
              <a:rPr lang="en-US" altLang="zh-CN" sz="2600" b="1" dirty="0">
                <a:latin typeface="Helvetica"/>
              </a:rPr>
              <a:t>to interfere with</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253087"/>
            <a:ext cx="6516688" cy="461665"/>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磨刀不误砍柴工。</a:t>
            </a:r>
          </a:p>
        </p:txBody>
      </p:sp>
      <p:sp>
        <p:nvSpPr>
          <p:cNvPr id="25" name="TextBox 24"/>
          <p:cNvSpPr txBox="1"/>
          <p:nvPr/>
        </p:nvSpPr>
        <p:spPr>
          <a:xfrm>
            <a:off x="1476375" y="379381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324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17665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642910" y="2000240"/>
            <a:ext cx="8081990" cy="4857760"/>
          </a:xfrm>
          <a:prstGeom prst="rect">
            <a:avLst/>
          </a:prstGeom>
          <a:noFill/>
          <a:ln w="9525">
            <a:noFill/>
            <a:miter lim="800000"/>
            <a:headEnd/>
            <a:tailEnd/>
          </a:ln>
        </p:spPr>
      </p:pic>
      <p:sp>
        <p:nvSpPr>
          <p:cNvPr id="8" name="TextBox 7"/>
          <p:cNvSpPr txBox="1">
            <a:spLocks noChangeArrowheads="1"/>
          </p:cNvSpPr>
          <p:nvPr/>
        </p:nvSpPr>
        <p:spPr bwMode="auto">
          <a:xfrm>
            <a:off x="1460496" y="1240681"/>
            <a:ext cx="1968496"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对</a:t>
            </a: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产生不良影响</a:t>
            </a:r>
          </a:p>
        </p:txBody>
      </p:sp>
      <p:sp>
        <p:nvSpPr>
          <p:cNvPr id="13" name="文本框 5"/>
          <p:cNvSpPr txBox="1"/>
          <p:nvPr/>
        </p:nvSpPr>
        <p:spPr>
          <a:xfrm>
            <a:off x="1214414" y="4286256"/>
            <a:ext cx="6572296"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curriculum / fierce competition</a:t>
            </a:r>
            <a:r>
              <a:rPr kumimoji="1" lang="en-US" altLang="zh-CN" sz="2400" dirty="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1285852" y="4729001"/>
            <a:ext cx="7045354" cy="1200329"/>
          </a:xfrm>
          <a:prstGeom prst="rect">
            <a:avLst/>
          </a:prstGeom>
          <a:noFill/>
          <a:ln w="9525">
            <a:noFill/>
            <a:miter lim="800000"/>
            <a:headEnd/>
            <a:tailEnd/>
          </a:ln>
        </p:spPr>
        <p:txBody>
          <a:bodyPr wrap="square">
            <a:spAutoFit/>
          </a:bodyPr>
          <a:lstStyle/>
          <a:p>
            <a:pPr>
              <a:spcBef>
                <a:spcPct val="50000"/>
              </a:spcBef>
            </a:pPr>
            <a:r>
              <a:rPr kumimoji="1" lang="en-US" altLang="zh-CN" sz="2400" dirty="0">
                <a:latin typeface="Helvetica"/>
              </a:rPr>
              <a:t>The difficult curriculum, and fierce competition have </a:t>
            </a:r>
            <a:r>
              <a:rPr kumimoji="1" lang="en-US" altLang="zh-CN" sz="2400" b="1" i="1" dirty="0">
                <a:solidFill>
                  <a:srgbClr val="FF6600"/>
                </a:solidFill>
                <a:latin typeface="Helvetica"/>
              </a:rPr>
              <a:t>taken a </a:t>
            </a:r>
            <a:r>
              <a:rPr kumimoji="1" lang="en-US" altLang="zh-CN" sz="2400" dirty="0">
                <a:latin typeface="Helvetica"/>
              </a:rPr>
              <a:t>serious</a:t>
            </a:r>
            <a:r>
              <a:rPr kumimoji="1" lang="en-US" altLang="zh-CN" sz="2400" b="1" i="1" dirty="0">
                <a:solidFill>
                  <a:srgbClr val="FF6600"/>
                </a:solidFill>
                <a:latin typeface="Helvetica"/>
              </a:rPr>
              <a:t> toll on</a:t>
            </a:r>
            <a:r>
              <a:rPr kumimoji="1" lang="en-US" altLang="zh-CN" sz="2400" dirty="0">
                <a:latin typeface="Helvetica"/>
              </a:rPr>
              <a:t> students’ physical and mental health.</a:t>
            </a:r>
          </a:p>
        </p:txBody>
      </p:sp>
      <p:sp>
        <p:nvSpPr>
          <p:cNvPr id="16" name="TextBox 15"/>
          <p:cNvSpPr txBox="1">
            <a:spLocks noChangeArrowheads="1"/>
          </p:cNvSpPr>
          <p:nvPr/>
        </p:nvSpPr>
        <p:spPr bwMode="auto">
          <a:xfrm>
            <a:off x="5286380" y="1250564"/>
            <a:ext cx="2973388" cy="892552"/>
          </a:xfrm>
          <a:prstGeom prst="rect">
            <a:avLst/>
          </a:prstGeom>
          <a:noFill/>
          <a:ln w="9525" algn="ctr">
            <a:noFill/>
            <a:miter lim="800000"/>
            <a:headEnd/>
            <a:tailEnd/>
          </a:ln>
        </p:spPr>
        <p:txBody>
          <a:bodyPr wrap="square">
            <a:spAutoFit/>
          </a:bodyPr>
          <a:lstStyle/>
          <a:p>
            <a:pPr algn="ctr"/>
            <a:r>
              <a:rPr lang="en-US" altLang="zh-CN" sz="2600" b="1" dirty="0">
                <a:latin typeface="Helvetica"/>
              </a:rPr>
              <a:t>to take a / its </a:t>
            </a:r>
          </a:p>
          <a:p>
            <a:pPr algn="ctr"/>
            <a:r>
              <a:rPr lang="en-US" altLang="zh-CN" sz="2600" b="1" dirty="0">
                <a:latin typeface="Helvetica"/>
              </a:rPr>
              <a:t>toll on</a:t>
            </a:r>
          </a:p>
        </p:txBody>
      </p:sp>
      <p:sp>
        <p:nvSpPr>
          <p:cNvPr id="2" name="TextBox 1"/>
          <p:cNvSpPr txBox="1"/>
          <p:nvPr/>
        </p:nvSpPr>
        <p:spPr>
          <a:xfrm>
            <a:off x="3687763" y="140652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08075" y="257936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3000372"/>
            <a:ext cx="6786610" cy="830997"/>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高难度的课程和激烈的竞争严重影响了这些学生的身心健康。</a:t>
            </a:r>
          </a:p>
        </p:txBody>
      </p:sp>
      <p:sp>
        <p:nvSpPr>
          <p:cNvPr id="25" name="TextBox 24"/>
          <p:cNvSpPr txBox="1"/>
          <p:nvPr/>
        </p:nvSpPr>
        <p:spPr>
          <a:xfrm>
            <a:off x="1214414" y="386525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426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396598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857224" y="1857364"/>
            <a:ext cx="8072494" cy="5000660"/>
          </a:xfrm>
          <a:prstGeom prst="rect">
            <a:avLst/>
          </a:prstGeom>
          <a:noFill/>
          <a:ln w="9525">
            <a:noFill/>
            <a:miter lim="800000"/>
            <a:headEnd/>
            <a:tailEnd/>
          </a:ln>
        </p:spPr>
      </p:pic>
      <p:sp>
        <p:nvSpPr>
          <p:cNvPr id="8" name="TextBox 7"/>
          <p:cNvSpPr txBox="1">
            <a:spLocks noChangeArrowheads="1"/>
          </p:cNvSpPr>
          <p:nvPr/>
        </p:nvSpPr>
        <p:spPr bwMode="auto">
          <a:xfrm>
            <a:off x="1584323" y="1285860"/>
            <a:ext cx="1844669"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削减；缩减</a:t>
            </a:r>
            <a:endParaRPr lang="en-US" altLang="zh-CN" sz="2400" b="1" dirty="0">
              <a:solidFill>
                <a:srgbClr val="000000"/>
              </a:solidFill>
              <a:latin typeface="华文楷体" pitchFamily="2" charset="-122"/>
              <a:ea typeface="华文楷体" pitchFamily="2" charset="-122"/>
            </a:endParaRPr>
          </a:p>
        </p:txBody>
      </p:sp>
      <p:sp>
        <p:nvSpPr>
          <p:cNvPr id="13" name="文本框 5"/>
          <p:cNvSpPr txBox="1"/>
          <p:nvPr/>
        </p:nvSpPr>
        <p:spPr>
          <a:xfrm>
            <a:off x="1428728" y="4143380"/>
            <a:ext cx="6215106"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concentration / social and recreational activities) </a:t>
            </a:r>
          </a:p>
        </p:txBody>
      </p:sp>
      <p:sp>
        <p:nvSpPr>
          <p:cNvPr id="14" name="TextBox 8"/>
          <p:cNvSpPr txBox="1">
            <a:spLocks noChangeArrowheads="1"/>
          </p:cNvSpPr>
          <p:nvPr/>
        </p:nvSpPr>
        <p:spPr bwMode="auto">
          <a:xfrm>
            <a:off x="1484336" y="4591490"/>
            <a:ext cx="6445250" cy="1569660"/>
          </a:xfrm>
          <a:prstGeom prst="rect">
            <a:avLst/>
          </a:prstGeom>
          <a:noFill/>
          <a:ln w="9525">
            <a:noFill/>
            <a:miter lim="800000"/>
            <a:headEnd/>
            <a:tailEnd/>
          </a:ln>
        </p:spPr>
        <p:txBody>
          <a:bodyPr wrap="square">
            <a:spAutoFit/>
          </a:bodyPr>
          <a:lstStyle/>
          <a:p>
            <a:pPr>
              <a:spcBef>
                <a:spcPct val="50000"/>
              </a:spcBef>
            </a:pPr>
            <a:r>
              <a:rPr kumimoji="1" lang="en-US" altLang="zh-CN" sz="2400" dirty="0">
                <a:latin typeface="Helvetica"/>
              </a:rPr>
              <a:t>Experts suggest that as the concentration of PM2.5 in the air exceeds 200, the general population should </a:t>
            </a:r>
            <a:r>
              <a:rPr kumimoji="1" lang="en-US" altLang="zh-CN" sz="2400" b="1" i="1" dirty="0">
                <a:solidFill>
                  <a:srgbClr val="FF6600"/>
                </a:solidFill>
                <a:latin typeface="Helvetica"/>
              </a:rPr>
              <a:t>cut back on </a:t>
            </a:r>
            <a:r>
              <a:rPr kumimoji="1" lang="en-US" altLang="zh-CN" sz="2400" dirty="0">
                <a:latin typeface="Helvetica"/>
              </a:rPr>
              <a:t>the social and recreational activities.</a:t>
            </a:r>
            <a:endParaRPr kumimoji="1" lang="en-US" altLang="zh-CN" sz="2400" b="1" i="1" dirty="0">
              <a:latin typeface="Helvetica"/>
            </a:endParaRPr>
          </a:p>
        </p:txBody>
      </p:sp>
      <p:sp>
        <p:nvSpPr>
          <p:cNvPr id="16" name="TextBox 15"/>
          <p:cNvSpPr txBox="1">
            <a:spLocks noChangeArrowheads="1"/>
          </p:cNvSpPr>
          <p:nvPr/>
        </p:nvSpPr>
        <p:spPr bwMode="auto">
          <a:xfrm>
            <a:off x="5214942" y="1293483"/>
            <a:ext cx="2973388" cy="492443"/>
          </a:xfrm>
          <a:prstGeom prst="rect">
            <a:avLst/>
          </a:prstGeom>
          <a:noFill/>
          <a:ln w="9525" algn="ctr">
            <a:noFill/>
            <a:miter lim="800000"/>
            <a:headEnd/>
            <a:tailEnd/>
          </a:ln>
        </p:spPr>
        <p:txBody>
          <a:bodyPr wrap="square">
            <a:spAutoFit/>
          </a:bodyPr>
          <a:lstStyle/>
          <a:p>
            <a:pPr algn="ctr"/>
            <a:r>
              <a:rPr lang="en-US" altLang="zh-CN" sz="2600" b="1" dirty="0">
                <a:latin typeface="Helvetica"/>
              </a:rPr>
              <a:t>to cut back on</a:t>
            </a:r>
          </a:p>
        </p:txBody>
      </p:sp>
      <p:sp>
        <p:nvSpPr>
          <p:cNvPr id="2" name="TextBox 1"/>
          <p:cNvSpPr txBox="1"/>
          <p:nvPr/>
        </p:nvSpPr>
        <p:spPr>
          <a:xfrm>
            <a:off x="3643306" y="150017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22389" y="242886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428728" y="2928934"/>
            <a:ext cx="6731002" cy="1569660"/>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专家建议当大气中的可入肺颗粒物浓度超过</a:t>
            </a:r>
            <a:r>
              <a:rPr lang="en-US" altLang="en-US" sz="2400" dirty="0">
                <a:latin typeface="华文行楷" pitchFamily="2" charset="-122"/>
                <a:ea typeface="华文行楷" pitchFamily="2" charset="-122"/>
              </a:rPr>
              <a:t>200</a:t>
            </a:r>
            <a:r>
              <a:rPr lang="zh-CN" altLang="en-US" sz="2400" dirty="0">
                <a:latin typeface="华文行楷" pitchFamily="2" charset="-122"/>
                <a:ea typeface="华文行楷" pitchFamily="2" charset="-122"/>
              </a:rPr>
              <a:t>时，一般人群最好减少外出社交和娱乐活动。</a:t>
            </a:r>
          </a:p>
          <a:p>
            <a:endParaRPr lang="en-US" altLang="zh-CN" sz="2400" dirty="0">
              <a:latin typeface="华文行楷" pitchFamily="2" charset="-122"/>
              <a:ea typeface="华文行楷" pitchFamily="2" charset="-122"/>
            </a:endParaRPr>
          </a:p>
          <a:p>
            <a:endParaRPr lang="en-US" altLang="zh-CN" sz="2400" dirty="0">
              <a:latin typeface="华文行楷" pitchFamily="2" charset="-122"/>
              <a:ea typeface="华文行楷" pitchFamily="2" charset="-122"/>
            </a:endParaRPr>
          </a:p>
        </p:txBody>
      </p:sp>
      <p:sp>
        <p:nvSpPr>
          <p:cNvPr id="25" name="TextBox 24"/>
          <p:cNvSpPr txBox="1"/>
          <p:nvPr/>
        </p:nvSpPr>
        <p:spPr>
          <a:xfrm>
            <a:off x="1422389" y="371475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529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2856130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5514975" y="981075"/>
            <a:ext cx="3629025" cy="619125"/>
          </a:xfrm>
          <a:prstGeom prst="rect">
            <a:avLst/>
          </a:prstGeom>
          <a:ln>
            <a:noFill/>
          </a:ln>
          <a:effectLst>
            <a:outerShdw blurRad="292100" dist="139700" dir="2700000" algn="tl" rotWithShape="0">
              <a:srgbClr val="333333">
                <a:alpha val="65000"/>
              </a:srgbClr>
            </a:outerShdw>
          </a:effectLst>
        </p:spPr>
      </p:pic>
      <p:sp>
        <p:nvSpPr>
          <p:cNvPr id="140296" name="Rectangle 6"/>
          <p:cNvSpPr>
            <a:spLocks noChangeArrowheads="1"/>
          </p:cNvSpPr>
          <p:nvPr/>
        </p:nvSpPr>
        <p:spPr bwMode="auto">
          <a:xfrm>
            <a:off x="5643570" y="1071546"/>
            <a:ext cx="3605213" cy="830997"/>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Warming-up activities</a:t>
            </a:r>
          </a:p>
          <a:p>
            <a:pPr eaLnBrk="0" hangingPunct="0"/>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3" cstate="print"/>
          <a:srcRect/>
          <a:stretch>
            <a:fillRect/>
          </a:stretch>
        </p:blipFill>
        <p:spPr bwMode="auto">
          <a:xfrm>
            <a:off x="5581649" y="2428867"/>
            <a:ext cx="3667133" cy="1035057"/>
          </a:xfrm>
          <a:prstGeom prst="rect">
            <a:avLst/>
          </a:prstGeom>
          <a:noFill/>
          <a:ln w="9525">
            <a:noFill/>
            <a:miter lim="800000"/>
            <a:headEnd/>
            <a:tailEnd/>
          </a:ln>
        </p:spPr>
      </p:pic>
      <p:sp>
        <p:nvSpPr>
          <p:cNvPr id="18" name="TextBox 17">
            <a:hlinkClick r:id="rId4" action="ppaction://hlinksldjump"/>
          </p:cNvPr>
          <p:cNvSpPr txBox="1"/>
          <p:nvPr/>
        </p:nvSpPr>
        <p:spPr>
          <a:xfrm>
            <a:off x="7030613" y="2743138"/>
            <a:ext cx="1584325"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3" cstate="print"/>
          <a:srcRect r="5480"/>
          <a:stretch>
            <a:fillRect/>
          </a:stretch>
        </p:blipFill>
        <p:spPr bwMode="auto">
          <a:xfrm>
            <a:off x="3857620" y="4000504"/>
            <a:ext cx="5214974" cy="1052512"/>
          </a:xfrm>
          <a:prstGeom prst="rect">
            <a:avLst/>
          </a:prstGeom>
          <a:noFill/>
          <a:ln w="9525">
            <a:noFill/>
            <a:miter lim="800000"/>
            <a:headEnd/>
            <a:tailEnd/>
          </a:ln>
        </p:spPr>
      </p:pic>
      <p:sp>
        <p:nvSpPr>
          <p:cNvPr id="22" name="TextBox 21">
            <a:hlinkClick r:id="rId5" action="ppaction://hlinksldjump"/>
          </p:cNvPr>
          <p:cNvSpPr txBox="1"/>
          <p:nvPr/>
        </p:nvSpPr>
        <p:spPr>
          <a:xfrm>
            <a:off x="4959350" y="4275149"/>
            <a:ext cx="3605637"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chemeClr val="bg2">
                  <a:lumMod val="50000"/>
                </a:schemeClr>
              </a:solidFill>
            </a:endParaRPr>
          </a:p>
        </p:txBody>
      </p:sp>
      <p:sp>
        <p:nvSpPr>
          <p:cNvPr id="19" name="TextBox 18"/>
          <p:cNvSpPr txBox="1"/>
          <p:nvPr/>
        </p:nvSpPr>
        <p:spPr>
          <a:xfrm>
            <a:off x="1761009" y="4042"/>
            <a:ext cx="5339347" cy="781752"/>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To work or not to work</a:t>
            </a:r>
          </a:p>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 That is the question</a:t>
            </a:r>
          </a:p>
        </p:txBody>
      </p:sp>
      <p:sp>
        <p:nvSpPr>
          <p:cNvPr id="21"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a:latin typeface="Helvetica"/>
                <a:ea typeface="Helvetica Neue"/>
                <a:cs typeface="Helvetica Neue"/>
              </a:rPr>
              <a:t>Section A</a:t>
            </a:r>
          </a:p>
        </p:txBody>
      </p:sp>
      <p:pic>
        <p:nvPicPr>
          <p:cNvPr id="14" name="Picture 4">
            <a:hlinkClick r:id="rId6" action="ppaction://hlinksldjump"/>
          </p:cNvPr>
          <p:cNvPicPr>
            <a:picLocks noChangeAspect="1" noChangeArrowheads="1"/>
          </p:cNvPicPr>
          <p:nvPr/>
        </p:nvPicPr>
        <p:blipFill>
          <a:blip r:embed="rId7"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新视野一图片\新建文件夹 (2)\87114078.jpg"/>
          <p:cNvPicPr>
            <a:picLocks noChangeAspect="1" noChangeArrowheads="1"/>
          </p:cNvPicPr>
          <p:nvPr/>
        </p:nvPicPr>
        <p:blipFill>
          <a:blip r:embed="rId8" cstate="print"/>
          <a:srcRect/>
          <a:stretch>
            <a:fillRect/>
          </a:stretch>
        </p:blipFill>
        <p:spPr bwMode="auto">
          <a:xfrm>
            <a:off x="571473" y="1750483"/>
            <a:ext cx="3000396" cy="45000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425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1273168" y="1428736"/>
            <a:ext cx="2298700" cy="1200329"/>
          </a:xfrm>
          <a:prstGeom prst="rect">
            <a:avLst/>
          </a:prstGeom>
          <a:noFill/>
          <a:ln w="9525">
            <a:noFill/>
            <a:miter lim="800000"/>
            <a:headEnd/>
            <a:tailEnd/>
          </a:ln>
        </p:spPr>
        <p:txBody>
          <a:bodyPr wrap="square">
            <a:spAutoFit/>
          </a:bodyPr>
          <a:lstStyle/>
          <a:p>
            <a:r>
              <a:rPr kumimoji="1" lang="zh-CN" altLang="en-US" sz="2400" b="1" dirty="0">
                <a:solidFill>
                  <a:srgbClr val="0D0A10"/>
                </a:solidFill>
                <a:latin typeface="华文楷体"/>
                <a:ea typeface="华文楷体"/>
                <a:cs typeface="华文楷体"/>
              </a:rPr>
              <a:t>退学；辍学；</a:t>
            </a:r>
            <a:endParaRPr kumimoji="1" lang="en-US" altLang="zh-CN" sz="2400" b="1" dirty="0">
              <a:solidFill>
                <a:srgbClr val="0D0A10"/>
              </a:solidFill>
              <a:latin typeface="华文楷体"/>
              <a:ea typeface="华文楷体"/>
              <a:cs typeface="华文楷体"/>
            </a:endParaRPr>
          </a:p>
          <a:p>
            <a:r>
              <a:rPr kumimoji="1" lang="zh-CN" altLang="en-US" sz="2400" b="1" dirty="0">
                <a:solidFill>
                  <a:srgbClr val="0D0A10"/>
                </a:solidFill>
                <a:latin typeface="华文楷体"/>
                <a:ea typeface="华文楷体"/>
                <a:cs typeface="华文楷体"/>
              </a:rPr>
              <a:t>退出；脱离</a:t>
            </a:r>
          </a:p>
          <a:p>
            <a:endParaRPr kumimoji="1" lang="en-US" altLang="zh-CN" sz="2400" b="1" dirty="0">
              <a:solidFill>
                <a:srgbClr val="0D0A10"/>
              </a:solidFill>
              <a:latin typeface="华文楷体"/>
              <a:ea typeface="华文楷体"/>
              <a:cs typeface="华文楷体"/>
            </a:endParaRPr>
          </a:p>
        </p:txBody>
      </p:sp>
      <p:sp>
        <p:nvSpPr>
          <p:cNvPr id="13" name="文本框 5"/>
          <p:cNvSpPr txBox="1"/>
          <p:nvPr/>
        </p:nvSpPr>
        <p:spPr>
          <a:xfrm>
            <a:off x="1500166" y="4357694"/>
            <a:ext cx="5715040"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poverty / return to school </a:t>
            </a:r>
            <a:r>
              <a:rPr kumimoji="1" lang="en-US" altLang="zh-CN" sz="2400" dirty="0">
                <a:solidFill>
                  <a:srgbClr val="0D0A10"/>
                </a:solidFill>
                <a:latin typeface="Helvetica"/>
              </a:rPr>
              <a:t>) </a:t>
            </a:r>
          </a:p>
        </p:txBody>
      </p:sp>
      <p:sp>
        <p:nvSpPr>
          <p:cNvPr id="14" name="TextBox 8"/>
          <p:cNvSpPr txBox="1">
            <a:spLocks noChangeArrowheads="1"/>
          </p:cNvSpPr>
          <p:nvPr/>
        </p:nvSpPr>
        <p:spPr bwMode="auto">
          <a:xfrm>
            <a:off x="1571604" y="4857760"/>
            <a:ext cx="6692905" cy="1279581"/>
          </a:xfrm>
          <a:prstGeom prst="rect">
            <a:avLst/>
          </a:prstGeom>
          <a:noFill/>
          <a:ln w="9525">
            <a:noFill/>
            <a:miter lim="800000"/>
            <a:headEnd/>
            <a:tailEnd/>
          </a:ln>
        </p:spPr>
        <p:txBody>
          <a:bodyPr wrap="square">
            <a:spAutoFit/>
          </a:bodyPr>
          <a:lstStyle/>
          <a:p>
            <a:pPr>
              <a:lnSpc>
                <a:spcPct val="110000"/>
              </a:lnSpc>
              <a:spcBef>
                <a:spcPct val="50000"/>
              </a:spcBef>
            </a:pPr>
            <a:r>
              <a:rPr kumimoji="1" lang="en-US" altLang="zh-CN" sz="2400" dirty="0">
                <a:latin typeface="Helvetica"/>
              </a:rPr>
              <a:t>We should help those students who have </a:t>
            </a:r>
            <a:r>
              <a:rPr kumimoji="1" lang="en-US" altLang="zh-CN" sz="2400" b="1" i="1" dirty="0">
                <a:solidFill>
                  <a:srgbClr val="FF6600"/>
                </a:solidFill>
                <a:latin typeface="Helvetica"/>
              </a:rPr>
              <a:t>dropped out</a:t>
            </a:r>
            <a:r>
              <a:rPr kumimoji="1" lang="en-US" altLang="zh-CN" sz="2400" dirty="0">
                <a:latin typeface="Helvetica"/>
              </a:rPr>
              <a:t> of school because of poverty, enabling them to return to school.</a:t>
            </a:r>
          </a:p>
        </p:txBody>
      </p:sp>
      <p:sp>
        <p:nvSpPr>
          <p:cNvPr id="16" name="TextBox 15"/>
          <p:cNvSpPr txBox="1">
            <a:spLocks noChangeArrowheads="1"/>
          </p:cNvSpPr>
          <p:nvPr/>
        </p:nvSpPr>
        <p:spPr bwMode="auto">
          <a:xfrm>
            <a:off x="5162550" y="1500174"/>
            <a:ext cx="3767168" cy="492443"/>
          </a:xfrm>
          <a:prstGeom prst="rect">
            <a:avLst/>
          </a:prstGeom>
          <a:noFill/>
          <a:ln w="9525" algn="ctr">
            <a:noFill/>
            <a:miter lim="800000"/>
            <a:headEnd/>
            <a:tailEnd/>
          </a:ln>
        </p:spPr>
        <p:txBody>
          <a:bodyPr wrap="square">
            <a:spAutoFit/>
          </a:bodyPr>
          <a:lstStyle/>
          <a:p>
            <a:r>
              <a:rPr lang="en-US" altLang="zh-CN" sz="2400" b="1" dirty="0"/>
              <a:t> </a:t>
            </a:r>
            <a:r>
              <a:rPr lang="en-US" altLang="zh-CN" sz="2600" b="1" dirty="0">
                <a:latin typeface="Helvetica"/>
              </a:rPr>
              <a:t>to drop out</a:t>
            </a:r>
          </a:p>
        </p:txBody>
      </p:sp>
      <p:sp>
        <p:nvSpPr>
          <p:cNvPr id="2" name="TextBox 1"/>
          <p:cNvSpPr txBox="1"/>
          <p:nvPr/>
        </p:nvSpPr>
        <p:spPr>
          <a:xfrm>
            <a:off x="35115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5" y="3143248"/>
            <a:ext cx="6143669" cy="830997"/>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我们应该帮助那些由于贫困而失学的学生，使他们重返学校。 </a:t>
            </a:r>
          </a:p>
        </p:txBody>
      </p:sp>
      <p:sp>
        <p:nvSpPr>
          <p:cNvPr id="25" name="TextBox 24"/>
          <p:cNvSpPr txBox="1"/>
          <p:nvPr/>
        </p:nvSpPr>
        <p:spPr>
          <a:xfrm>
            <a:off x="1476375"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631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1549685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776290" y="1785926"/>
            <a:ext cx="8367710" cy="5072074"/>
          </a:xfrm>
          <a:prstGeom prst="rect">
            <a:avLst/>
          </a:prstGeom>
          <a:noFill/>
          <a:ln w="9525">
            <a:noFill/>
            <a:miter lim="800000"/>
            <a:headEnd/>
            <a:tailEnd/>
          </a:ln>
        </p:spPr>
      </p:pic>
      <p:sp>
        <p:nvSpPr>
          <p:cNvPr id="8" name="TextBox 7"/>
          <p:cNvSpPr txBox="1">
            <a:spLocks noChangeArrowheads="1"/>
          </p:cNvSpPr>
          <p:nvPr/>
        </p:nvSpPr>
        <p:spPr bwMode="auto">
          <a:xfrm>
            <a:off x="1151731" y="1214422"/>
            <a:ext cx="2298700" cy="830997"/>
          </a:xfrm>
          <a:prstGeom prst="rect">
            <a:avLst/>
          </a:prstGeom>
          <a:noFill/>
          <a:ln w="9525">
            <a:noFill/>
            <a:miter lim="800000"/>
            <a:headEnd/>
            <a:tailEnd/>
          </a:ln>
        </p:spPr>
        <p:txBody>
          <a:bodyPr wrap="square">
            <a:spAutoFit/>
          </a:bodyPr>
          <a:lstStyle/>
          <a:p>
            <a:r>
              <a:rPr lang="zh-CN" altLang="en-US" sz="2400" b="1" dirty="0">
                <a:latin typeface="华文楷体"/>
                <a:ea typeface="华文楷体"/>
                <a:cs typeface="华文楷体"/>
              </a:rPr>
              <a:t>习惯于做某事</a:t>
            </a:r>
          </a:p>
          <a:p>
            <a:endParaRPr lang="en-US" altLang="zh-CN" sz="2400" b="1" dirty="0">
              <a:latin typeface="华文楷体"/>
              <a:ea typeface="华文楷体"/>
              <a:cs typeface="华文楷体"/>
            </a:endParaRPr>
          </a:p>
        </p:txBody>
      </p:sp>
      <p:sp>
        <p:nvSpPr>
          <p:cNvPr id="13" name="文本框 5"/>
          <p:cNvSpPr txBox="1"/>
          <p:nvPr/>
        </p:nvSpPr>
        <p:spPr>
          <a:xfrm>
            <a:off x="1214414" y="4214818"/>
            <a:ext cx="6715172"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mutual / harvest / fade away</a:t>
            </a:r>
            <a:r>
              <a:rPr kumimoji="1" lang="en-US" altLang="zh-CN" sz="2400" dirty="0">
                <a:solidFill>
                  <a:srgbClr val="0D0A10"/>
                </a:solidFill>
                <a:latin typeface="Helvetica"/>
              </a:rPr>
              <a:t>) </a:t>
            </a:r>
          </a:p>
        </p:txBody>
      </p:sp>
      <p:sp>
        <p:nvSpPr>
          <p:cNvPr id="14" name="TextBox 8"/>
          <p:cNvSpPr txBox="1">
            <a:spLocks noChangeArrowheads="1"/>
          </p:cNvSpPr>
          <p:nvPr/>
        </p:nvSpPr>
        <p:spPr bwMode="auto">
          <a:xfrm>
            <a:off x="1223169" y="4741284"/>
            <a:ext cx="7635111" cy="1200329"/>
          </a:xfrm>
          <a:prstGeom prst="rect">
            <a:avLst/>
          </a:prstGeom>
          <a:noFill/>
          <a:ln w="9525">
            <a:noFill/>
            <a:miter lim="800000"/>
            <a:headEnd/>
            <a:tailEnd/>
          </a:ln>
        </p:spPr>
        <p:txBody>
          <a:bodyPr wrap="square">
            <a:spAutoFit/>
          </a:bodyPr>
          <a:lstStyle/>
          <a:p>
            <a:pPr>
              <a:spcBef>
                <a:spcPct val="50000"/>
              </a:spcBef>
            </a:pPr>
            <a:r>
              <a:rPr kumimoji="1" lang="en-US" altLang="zh-CN" sz="2400" dirty="0">
                <a:latin typeface="Helvetica"/>
              </a:rPr>
              <a:t>Love is mutual, which needs to pay, also wants to harvest. We, as parents, please do not </a:t>
            </a:r>
            <a:r>
              <a:rPr kumimoji="1" lang="en-US" altLang="zh-CN" sz="2400" b="1" i="1" dirty="0">
                <a:solidFill>
                  <a:srgbClr val="FF6600"/>
                </a:solidFill>
                <a:latin typeface="Helvetica"/>
              </a:rPr>
              <a:t>be</a:t>
            </a:r>
            <a:r>
              <a:rPr kumimoji="1" lang="en-US" altLang="zh-CN" sz="2400" dirty="0">
                <a:latin typeface="Helvetica"/>
              </a:rPr>
              <a:t> blindly </a:t>
            </a:r>
            <a:r>
              <a:rPr kumimoji="1" lang="en-US" altLang="zh-CN" sz="2400" b="1" i="1" dirty="0">
                <a:solidFill>
                  <a:srgbClr val="FF6600"/>
                </a:solidFill>
                <a:latin typeface="Helvetica"/>
              </a:rPr>
              <a:t>accustomed to </a:t>
            </a:r>
            <a:r>
              <a:rPr kumimoji="1" lang="en-US" altLang="zh-CN" sz="2400" dirty="0">
                <a:latin typeface="Helvetica"/>
              </a:rPr>
              <a:t>paying for our children. </a:t>
            </a:r>
          </a:p>
        </p:txBody>
      </p:sp>
      <p:sp>
        <p:nvSpPr>
          <p:cNvPr id="16" name="TextBox 15"/>
          <p:cNvSpPr txBox="1">
            <a:spLocks noChangeArrowheads="1"/>
          </p:cNvSpPr>
          <p:nvPr/>
        </p:nvSpPr>
        <p:spPr bwMode="auto">
          <a:xfrm>
            <a:off x="5224492" y="1142984"/>
            <a:ext cx="3562350" cy="892552"/>
          </a:xfrm>
          <a:prstGeom prst="rect">
            <a:avLst/>
          </a:prstGeom>
          <a:noFill/>
          <a:ln w="9525" algn="ctr">
            <a:noFill/>
            <a:miter lim="800000"/>
            <a:headEnd/>
            <a:tailEnd/>
          </a:ln>
        </p:spPr>
        <p:txBody>
          <a:bodyPr wrap="square">
            <a:spAutoFit/>
          </a:bodyPr>
          <a:lstStyle/>
          <a:p>
            <a:pPr algn="ctr"/>
            <a:r>
              <a:rPr lang="en-US" altLang="zh-CN" sz="2600" b="1" dirty="0">
                <a:latin typeface="Helvetica"/>
              </a:rPr>
              <a:t>to be accustomed to doing </a:t>
            </a:r>
            <a:r>
              <a:rPr lang="en-US" altLang="zh-CN" sz="2600" b="1" dirty="0" err="1">
                <a:latin typeface="Helvetica"/>
              </a:rPr>
              <a:t>sth</a:t>
            </a:r>
            <a:r>
              <a:rPr lang="en-US" altLang="zh-CN" sz="2600" b="1" dirty="0">
                <a:latin typeface="Helvetica"/>
              </a:rPr>
              <a:t>.</a:t>
            </a:r>
          </a:p>
        </p:txBody>
      </p:sp>
      <p:sp>
        <p:nvSpPr>
          <p:cNvPr id="2" name="TextBox 1"/>
          <p:cNvSpPr txBox="1"/>
          <p:nvPr/>
        </p:nvSpPr>
        <p:spPr>
          <a:xfrm>
            <a:off x="3687763" y="1428736"/>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35743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2786058"/>
            <a:ext cx="7215238" cy="1200329"/>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爱是相互的，它需要付出，也要去收获。作为家长的我们，千万不要一味习惯为孩子付出爱。</a:t>
            </a:r>
          </a:p>
          <a:p>
            <a:endParaRPr lang="zh-CN" altLang="en-US" sz="2400" dirty="0">
              <a:latin typeface="华文行楷" pitchFamily="2" charset="-122"/>
              <a:ea typeface="华文行楷" pitchFamily="2" charset="-122"/>
            </a:endParaRPr>
          </a:p>
        </p:txBody>
      </p:sp>
      <p:sp>
        <p:nvSpPr>
          <p:cNvPr id="25" name="TextBox 24"/>
          <p:cNvSpPr txBox="1"/>
          <p:nvPr/>
        </p:nvSpPr>
        <p:spPr>
          <a:xfrm>
            <a:off x="1214414" y="385762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7340"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TextBox 17"/>
          <p:cNvSpPr txBox="1"/>
          <p:nvPr/>
        </p:nvSpPr>
        <p:spPr>
          <a:xfrm>
            <a:off x="3643306" y="500042"/>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357189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1016000" y="2274888"/>
            <a:ext cx="7708900" cy="4521200"/>
          </a:xfrm>
          <a:prstGeom prst="rect">
            <a:avLst/>
          </a:prstGeom>
          <a:noFill/>
          <a:ln w="9525">
            <a:noFill/>
            <a:miter lim="800000"/>
            <a:headEnd/>
            <a:tailEnd/>
          </a:ln>
        </p:spPr>
      </p:pic>
      <p:sp>
        <p:nvSpPr>
          <p:cNvPr id="8" name="TextBox 7"/>
          <p:cNvSpPr txBox="1">
            <a:spLocks noChangeArrowheads="1"/>
          </p:cNvSpPr>
          <p:nvPr/>
        </p:nvSpPr>
        <p:spPr bwMode="auto">
          <a:xfrm>
            <a:off x="928662" y="1357298"/>
            <a:ext cx="2992437" cy="830997"/>
          </a:xfrm>
          <a:prstGeom prst="rect">
            <a:avLst/>
          </a:prstGeom>
          <a:noFill/>
          <a:ln w="9525">
            <a:noFill/>
            <a:miter lim="800000"/>
            <a:headEnd/>
            <a:tailEnd/>
          </a:ln>
        </p:spPr>
        <p:txBody>
          <a:bodyPr wrap="square">
            <a:spAutoFit/>
          </a:bodyPr>
          <a:lstStyle/>
          <a:p>
            <a:pPr algn="ctr"/>
            <a:r>
              <a:rPr lang="zh-CN" altLang="en-US" sz="2400" b="1" dirty="0">
                <a:latin typeface="华文楷体"/>
                <a:ea typeface="华文楷体"/>
                <a:cs typeface="华文楷体"/>
              </a:rPr>
              <a:t>促成，造成</a:t>
            </a:r>
            <a:endParaRPr lang="en-US" altLang="zh-CN" sz="2400" b="1" dirty="0">
              <a:latin typeface="华文楷体"/>
              <a:ea typeface="华文楷体"/>
              <a:cs typeface="华文楷体"/>
            </a:endParaRPr>
          </a:p>
          <a:p>
            <a:pPr algn="ctr"/>
            <a:r>
              <a:rPr lang="zh-CN" altLang="en-US" sz="2400" b="1" dirty="0">
                <a:latin typeface="华文楷体"/>
                <a:ea typeface="华文楷体"/>
                <a:cs typeface="华文楷体"/>
              </a:rPr>
              <a:t>（某事发生）</a:t>
            </a:r>
          </a:p>
        </p:txBody>
      </p:sp>
      <p:sp>
        <p:nvSpPr>
          <p:cNvPr id="13" name="文本框 5"/>
          <p:cNvSpPr txBox="1"/>
          <p:nvPr/>
        </p:nvSpPr>
        <p:spPr>
          <a:xfrm>
            <a:off x="1476376" y="4436546"/>
            <a:ext cx="6264274"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a:t>
            </a:r>
            <a:r>
              <a:rPr lang="en-US" altLang="zh-CN" sz="2400" dirty="0"/>
              <a:t>nimal fat / weight problem</a:t>
            </a:r>
            <a:r>
              <a:rPr kumimoji="1" lang="en-US" altLang="zh-CN" sz="2400" dirty="0">
                <a:solidFill>
                  <a:srgbClr val="0D0A10"/>
                </a:solidFill>
                <a:latin typeface="Helvetica"/>
              </a:rPr>
              <a:t>) </a:t>
            </a:r>
          </a:p>
        </p:txBody>
      </p:sp>
      <p:sp>
        <p:nvSpPr>
          <p:cNvPr id="14" name="TextBox 8"/>
          <p:cNvSpPr txBox="1">
            <a:spLocks noChangeArrowheads="1"/>
          </p:cNvSpPr>
          <p:nvPr/>
        </p:nvSpPr>
        <p:spPr bwMode="auto">
          <a:xfrm>
            <a:off x="1571604" y="4500570"/>
            <a:ext cx="6643734" cy="1200329"/>
          </a:xfrm>
          <a:prstGeom prst="rect">
            <a:avLst/>
          </a:prstGeom>
          <a:noFill/>
          <a:ln w="9525">
            <a:noFill/>
            <a:miter lim="800000"/>
            <a:headEnd/>
            <a:tailEnd/>
          </a:ln>
        </p:spPr>
        <p:txBody>
          <a:bodyPr wrap="square">
            <a:spAutoFit/>
          </a:bodyPr>
          <a:lstStyle/>
          <a:p>
            <a:endParaRPr lang="zh-CN" altLang="en-US" sz="2400" dirty="0"/>
          </a:p>
          <a:p>
            <a:r>
              <a:rPr kumimoji="1" lang="en-US" altLang="zh-CN" sz="2400" dirty="0">
                <a:latin typeface="Helvetica"/>
              </a:rPr>
              <a:t>Animal fats and sugar </a:t>
            </a:r>
            <a:r>
              <a:rPr kumimoji="1" lang="en-US" altLang="zh-CN" sz="2400" b="1" i="1" dirty="0">
                <a:solidFill>
                  <a:srgbClr val="FF6600"/>
                </a:solidFill>
                <a:latin typeface="Helvetica"/>
              </a:rPr>
              <a:t>contribute to </a:t>
            </a:r>
            <a:r>
              <a:rPr kumimoji="1" lang="en-US" altLang="zh-CN" sz="2400" dirty="0">
                <a:latin typeface="Helvetica"/>
              </a:rPr>
              <a:t>a weight problem and can be a factor in heart disease. </a:t>
            </a:r>
            <a:r>
              <a:rPr lang="en-US" altLang="zh-CN" sz="2400" b="1" i="1" dirty="0"/>
              <a:t>	</a:t>
            </a:r>
            <a:endParaRPr kumimoji="1" lang="en-US" altLang="zh-CN" sz="2400" dirty="0">
              <a:latin typeface="Helvetica"/>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143248"/>
            <a:ext cx="6715172" cy="1200329"/>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动物脂肪和糖会导致体重增加，而且可能是引起心脏病的一个因素。</a:t>
            </a:r>
            <a:r>
              <a:rPr lang="zh-CN" altLang="en-US" sz="2400" dirty="0"/>
              <a:t>	</a:t>
            </a:r>
          </a:p>
          <a:p>
            <a:endParaRPr lang="zh-CN" altLang="en-US" sz="2400" dirty="0">
              <a:latin typeface="华文行楷" pitchFamily="2" charset="-122"/>
              <a:ea typeface="华文行楷" pitchFamily="2" charset="-122"/>
            </a:endParaRPr>
          </a:p>
        </p:txBody>
      </p:sp>
      <p:sp>
        <p:nvSpPr>
          <p:cNvPr id="25" name="TextBox 24"/>
          <p:cNvSpPr txBox="1"/>
          <p:nvPr/>
        </p:nvSpPr>
        <p:spPr>
          <a:xfrm>
            <a:off x="1476375" y="400812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2836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28367"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4786314" y="1428736"/>
            <a:ext cx="3981450" cy="492443"/>
          </a:xfrm>
          <a:prstGeom prst="rect">
            <a:avLst/>
          </a:prstGeom>
          <a:noFill/>
          <a:ln w="9525">
            <a:noFill/>
            <a:miter lim="800000"/>
            <a:headEnd/>
            <a:tailEnd/>
          </a:ln>
        </p:spPr>
        <p:txBody>
          <a:bodyPr>
            <a:spAutoFit/>
          </a:bodyPr>
          <a:lstStyle/>
          <a:p>
            <a:pPr algn="ctr"/>
            <a:r>
              <a:rPr lang="en-US" altLang="zh-CN" sz="2600" b="1" dirty="0">
                <a:latin typeface="Helvetica"/>
              </a:rPr>
              <a:t>to contribute to</a:t>
            </a:r>
            <a:endParaRPr lang="zh-CN" altLang="en-US" sz="2600" b="1" dirty="0">
              <a:latin typeface="Helvetica"/>
            </a:endParaRPr>
          </a:p>
        </p:txBody>
      </p:sp>
      <p:sp>
        <p:nvSpPr>
          <p:cNvPr id="16" name="TextBox 15"/>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965704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srcRect l="7698" t="13989"/>
          <a:stretch>
            <a:fillRect/>
          </a:stretch>
        </p:blipFill>
        <p:spPr bwMode="auto">
          <a:xfrm>
            <a:off x="857224" y="1785950"/>
            <a:ext cx="8286776" cy="5072074"/>
          </a:xfrm>
          <a:prstGeom prst="rect">
            <a:avLst/>
          </a:prstGeom>
          <a:noFill/>
          <a:ln w="9525">
            <a:noFill/>
            <a:miter lim="800000"/>
            <a:headEnd/>
            <a:tailEnd/>
          </a:ln>
        </p:spPr>
      </p:pic>
      <p:sp>
        <p:nvSpPr>
          <p:cNvPr id="8" name="TextBox 7"/>
          <p:cNvSpPr txBox="1">
            <a:spLocks noChangeArrowheads="1"/>
          </p:cNvSpPr>
          <p:nvPr/>
        </p:nvSpPr>
        <p:spPr bwMode="auto">
          <a:xfrm>
            <a:off x="1444628" y="1071546"/>
            <a:ext cx="1770050"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继续感到；仍然相信</a:t>
            </a:r>
          </a:p>
        </p:txBody>
      </p:sp>
      <p:sp>
        <p:nvSpPr>
          <p:cNvPr id="13" name="文本框 5"/>
          <p:cNvSpPr txBox="1"/>
          <p:nvPr/>
        </p:nvSpPr>
        <p:spPr>
          <a:xfrm>
            <a:off x="1357290" y="4324657"/>
            <a:ext cx="7143800" cy="461665"/>
          </a:xfrm>
          <a:prstGeom prst="rect">
            <a:avLst/>
          </a:prstGeom>
          <a:solidFill>
            <a:srgbClr val="FFC000"/>
          </a:solidFill>
          <a:effectLst>
            <a:softEdge rad="127000"/>
          </a:effectLst>
        </p:spPr>
        <p:txBody>
          <a:bodyPr wrap="square">
            <a:spAutoFit/>
          </a:bodyPr>
          <a:lstStyle/>
          <a:p>
            <a:pPr>
              <a:defRPr/>
            </a:pPr>
            <a:r>
              <a:rPr kumimoji="1" lang="en-US" altLang="zh-CN" sz="2400" dirty="0">
                <a:solidFill>
                  <a:srgbClr val="0D0A10"/>
                </a:solidFill>
                <a:latin typeface="Helvetica"/>
              </a:rPr>
              <a:t>(</a:t>
            </a:r>
            <a:r>
              <a:rPr lang="en-US" altLang="zh-CN" sz="2400" dirty="0"/>
              <a:t>Thousands of miles apart)</a:t>
            </a:r>
          </a:p>
        </p:txBody>
      </p:sp>
      <p:sp>
        <p:nvSpPr>
          <p:cNvPr id="14" name="TextBox 8"/>
          <p:cNvSpPr txBox="1">
            <a:spLocks noChangeArrowheads="1"/>
          </p:cNvSpPr>
          <p:nvPr/>
        </p:nvSpPr>
        <p:spPr bwMode="auto">
          <a:xfrm>
            <a:off x="1428728" y="4714884"/>
            <a:ext cx="7286676" cy="1200329"/>
          </a:xfrm>
          <a:prstGeom prst="rect">
            <a:avLst/>
          </a:prstGeom>
          <a:noFill/>
          <a:ln w="9525">
            <a:noFill/>
            <a:miter lim="800000"/>
            <a:headEnd/>
            <a:tailEnd/>
          </a:ln>
        </p:spPr>
        <p:txBody>
          <a:bodyPr wrap="square">
            <a:spAutoFit/>
          </a:bodyPr>
          <a:lstStyle/>
          <a:p>
            <a:r>
              <a:rPr kumimoji="1" lang="en-US" altLang="zh-CN" sz="2400" dirty="0">
                <a:latin typeface="Helvetica"/>
              </a:rPr>
              <a:t>Thousands of miles apart, we met with quarrels, and sometimes even a cold war, but we still </a:t>
            </a:r>
            <a:r>
              <a:rPr kumimoji="1" lang="en-US" altLang="zh-CN" sz="2400" b="1" i="1" dirty="0">
                <a:solidFill>
                  <a:srgbClr val="FF6600"/>
                </a:solidFill>
                <a:latin typeface="Helvetica"/>
              </a:rPr>
              <a:t>hold on to </a:t>
            </a:r>
            <a:r>
              <a:rPr kumimoji="1" lang="en-US" altLang="zh-CN" sz="2400" dirty="0">
                <a:latin typeface="Helvetica"/>
              </a:rPr>
              <a:t>love.</a:t>
            </a:r>
          </a:p>
        </p:txBody>
      </p:sp>
      <p:sp>
        <p:nvSpPr>
          <p:cNvPr id="2" name="TextBox 1"/>
          <p:cNvSpPr txBox="1"/>
          <p:nvPr/>
        </p:nvSpPr>
        <p:spPr>
          <a:xfrm>
            <a:off x="3687763" y="135729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357290" y="242886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357290" y="2857496"/>
            <a:ext cx="6858048" cy="1200329"/>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我们相隔千里，有争吵，也有冷战，但我们依然相信爱情。</a:t>
            </a:r>
          </a:p>
          <a:p>
            <a:endParaRPr lang="en-US" altLang="zh-CN" sz="2400" dirty="0">
              <a:latin typeface="华文行楷" pitchFamily="2" charset="-122"/>
              <a:ea typeface="华文行楷" pitchFamily="2" charset="-122"/>
            </a:endParaRPr>
          </a:p>
        </p:txBody>
      </p:sp>
      <p:sp>
        <p:nvSpPr>
          <p:cNvPr id="25" name="TextBox 24"/>
          <p:cNvSpPr txBox="1"/>
          <p:nvPr/>
        </p:nvSpPr>
        <p:spPr>
          <a:xfrm>
            <a:off x="1357290" y="4000504"/>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3041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20" name="TextBox 19"/>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0415" name="Text Box 16"/>
          <p:cNvSpPr txBox="1">
            <a:spLocks noChangeArrowheads="1"/>
          </p:cNvSpPr>
          <p:nvPr/>
        </p:nvSpPr>
        <p:spPr bwMode="auto">
          <a:xfrm>
            <a:off x="5724525" y="1152525"/>
            <a:ext cx="2016125" cy="579438"/>
          </a:xfrm>
          <a:prstGeom prst="rect">
            <a:avLst/>
          </a:prstGeom>
          <a:noFill/>
          <a:ln w="25400" algn="ctr">
            <a:noFill/>
            <a:miter lim="800000"/>
            <a:headEnd/>
            <a:tailEnd/>
          </a:ln>
        </p:spPr>
        <p:txBody>
          <a:bodyPr>
            <a:spAutoFit/>
          </a:bodyPr>
          <a:lstStyle/>
          <a:p>
            <a:pPr marL="342900" indent="-342900">
              <a:spcBef>
                <a:spcPct val="50000"/>
              </a:spcBef>
            </a:pPr>
            <a:endParaRPr lang="zh-CN" altLang="en-US"/>
          </a:p>
        </p:txBody>
      </p:sp>
      <p:sp>
        <p:nvSpPr>
          <p:cNvPr id="4" name="TextBox 7"/>
          <p:cNvSpPr txBox="1">
            <a:spLocks noChangeArrowheads="1"/>
          </p:cNvSpPr>
          <p:nvPr/>
        </p:nvSpPr>
        <p:spPr bwMode="auto">
          <a:xfrm>
            <a:off x="5410201" y="1285860"/>
            <a:ext cx="3090889" cy="492443"/>
          </a:xfrm>
          <a:prstGeom prst="rect">
            <a:avLst/>
          </a:prstGeom>
          <a:noFill/>
          <a:ln w="9525">
            <a:noFill/>
            <a:miter lim="800000"/>
            <a:headEnd/>
            <a:tailEnd/>
          </a:ln>
        </p:spPr>
        <p:txBody>
          <a:bodyPr wrap="square">
            <a:spAutoFit/>
          </a:bodyPr>
          <a:lstStyle/>
          <a:p>
            <a:pPr algn="ctr"/>
            <a:r>
              <a:rPr lang="en-US" altLang="zh-CN" sz="2600" b="1" dirty="0">
                <a:latin typeface="Helvetica"/>
              </a:rPr>
              <a:t>to hold on to</a:t>
            </a:r>
          </a:p>
        </p:txBody>
      </p:sp>
      <p:sp>
        <p:nvSpPr>
          <p:cNvPr id="16" name="TextBox 15"/>
          <p:cNvSpPr txBox="1"/>
          <p:nvPr/>
        </p:nvSpPr>
        <p:spPr>
          <a:xfrm>
            <a:off x="3643306"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Practical Phrases</a:t>
            </a:r>
            <a:endParaRPr lang="en-US" altLang="zh-CN" sz="2400" dirty="0">
              <a:solidFill>
                <a:schemeClr val="accent6">
                  <a:lumMod val="75000"/>
                </a:schemeClr>
              </a:solidFill>
              <a:ea typeface="+mn-ea"/>
            </a:endParaRPr>
          </a:p>
        </p:txBody>
      </p:sp>
    </p:spTree>
    <p:extLst>
      <p:ext uri="{BB962C8B-B14F-4D97-AF65-F5344CB8AC3E}">
        <p14:creationId xmlns:p14="http://schemas.microsoft.com/office/powerpoint/2010/main" val="367198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3" grpId="0"/>
      <p:bldP spid="3" grpId="0"/>
      <p:bldP spid="25"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6" name="Picture 2"/>
          <p:cNvPicPr>
            <a:picLocks noChangeAspect="1" noChangeArrowheads="1"/>
          </p:cNvPicPr>
          <p:nvPr/>
        </p:nvPicPr>
        <p:blipFill>
          <a:blip r:embed="rId3" cstate="print"/>
          <a:srcRect/>
          <a:stretch>
            <a:fillRect/>
          </a:stretch>
        </p:blipFill>
        <p:spPr bwMode="auto">
          <a:xfrm>
            <a:off x="0" y="-71462"/>
            <a:ext cx="3779838" cy="1152525"/>
          </a:xfrm>
          <a:prstGeom prst="rect">
            <a:avLst/>
          </a:prstGeom>
          <a:noFill/>
          <a:ln w="9525">
            <a:noFill/>
            <a:miter lim="800000"/>
            <a:headEnd/>
            <a:tailEnd/>
          </a:ln>
        </p:spPr>
      </p:pic>
      <p:sp>
        <p:nvSpPr>
          <p:cNvPr id="16" name="TextBox 15"/>
          <p:cNvSpPr txBox="1"/>
          <p:nvPr/>
        </p:nvSpPr>
        <p:spPr>
          <a:xfrm>
            <a:off x="206375" y="395567"/>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 name="TextBox 16"/>
          <p:cNvSpPr txBox="1"/>
          <p:nvPr/>
        </p:nvSpPr>
        <p:spPr>
          <a:xfrm>
            <a:off x="4429124" y="379048"/>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graphicFrame>
        <p:nvGraphicFramePr>
          <p:cNvPr id="13" name="表格 12"/>
          <p:cNvGraphicFramePr>
            <a:graphicFrameLocks noGrp="1"/>
          </p:cNvGraphicFramePr>
          <p:nvPr/>
        </p:nvGraphicFramePr>
        <p:xfrm>
          <a:off x="142844" y="1214422"/>
          <a:ext cx="8786842" cy="5121720"/>
        </p:xfrm>
        <a:graphic>
          <a:graphicData uri="http://schemas.openxmlformats.org/drawingml/2006/table">
            <a:tbl>
              <a:tblPr firstRow="1" bandRow="1">
                <a:tableStyleId>{93296810-A885-4BE3-A3E7-6D5BEEA58F35}</a:tableStyleId>
              </a:tblPr>
              <a:tblGrid>
                <a:gridCol w="5500726">
                  <a:extLst>
                    <a:ext uri="{9D8B030D-6E8A-4147-A177-3AD203B41FA5}">
                      <a16:colId xmlns:a16="http://schemas.microsoft.com/office/drawing/2014/main" val="20000"/>
                    </a:ext>
                  </a:extLst>
                </a:gridCol>
                <a:gridCol w="3286116">
                  <a:extLst>
                    <a:ext uri="{9D8B030D-6E8A-4147-A177-3AD203B41FA5}">
                      <a16:colId xmlns:a16="http://schemas.microsoft.com/office/drawing/2014/main" val="20001"/>
                    </a:ext>
                  </a:extLst>
                </a:gridCol>
              </a:tblGrid>
              <a:tr h="399364">
                <a:tc>
                  <a:txBody>
                    <a:bodyPr/>
                    <a:lstStyle/>
                    <a:p>
                      <a:pPr>
                        <a:lnSpc>
                          <a:spcPct val="100000"/>
                        </a:lnSpc>
                      </a:pPr>
                      <a:r>
                        <a:rPr lang="en-US" altLang="zh-CN" sz="2600" dirty="0">
                          <a:effectLst>
                            <a:outerShdw blurRad="38100" dist="38100" dir="2700000" algn="tl">
                              <a:srgbClr val="000000">
                                <a:alpha val="43137"/>
                              </a:srgbClr>
                            </a:outerShdw>
                          </a:effectLst>
                          <a:latin typeface="Helvetica"/>
                        </a:rPr>
                        <a:t>     Functional</a:t>
                      </a:r>
                      <a:r>
                        <a:rPr lang="en-US" altLang="zh-CN" sz="2600" baseline="0" dirty="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a:effectLst>
                            <a:outerShdw blurRad="38100" dist="38100" dir="2700000" algn="tl">
                              <a:srgbClr val="000000">
                                <a:alpha val="43137"/>
                              </a:srgbClr>
                            </a:outerShdw>
                          </a:effectLst>
                          <a:latin typeface="Helvetica"/>
                        </a:rPr>
                        <a:t>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extLst>
                  <a:ext uri="{0D108BD9-81ED-4DB2-BD59-A6C34878D82A}">
                    <a16:rowId xmlns:a16="http://schemas.microsoft.com/office/drawing/2014/main" val="10000"/>
                  </a:ext>
                </a:extLst>
              </a:tr>
              <a:tr h="1272973">
                <a:tc>
                  <a:txBody>
                    <a:bodyPr/>
                    <a:lstStyle/>
                    <a:p>
                      <a:pPr marL="457200" indent="-914400" algn="l" defTabSz="914400" rtl="0" eaLnBrk="1" latinLnBrk="0" hangingPunct="1">
                        <a:lnSpc>
                          <a:spcPct val="130000"/>
                        </a:lnSpc>
                        <a:spcBef>
                          <a:spcPct val="50000"/>
                        </a:spcBef>
                        <a:buNone/>
                        <a:defRPr/>
                      </a:pPr>
                      <a:r>
                        <a:rPr kumimoji="1" lang="en-US" altLang="zh-CN" sz="2400" kern="1200" dirty="0">
                          <a:solidFill>
                            <a:schemeClr val="dk1"/>
                          </a:solidFill>
                          <a:latin typeface="Helvetica"/>
                          <a:ea typeface="+mn-ea"/>
                          <a:cs typeface="+mn-cs"/>
                        </a:rPr>
                        <a:t> 1. Nevertheless, given that …,  indications / proofs / investigations are that sb. is at risk of doing </a:t>
                      </a:r>
                      <a:r>
                        <a:rPr kumimoji="1" lang="en-US" altLang="zh-CN" sz="2400" kern="1200" dirty="0" err="1">
                          <a:solidFill>
                            <a:schemeClr val="dk1"/>
                          </a:solidFill>
                          <a:latin typeface="Helvetica"/>
                          <a:ea typeface="+mn-ea"/>
                          <a:cs typeface="+mn-cs"/>
                        </a:rPr>
                        <a:t>sth</a:t>
                      </a:r>
                      <a:r>
                        <a:rPr kumimoji="1" lang="en-US" altLang="zh-CN" sz="2400" kern="1200" dirty="0">
                          <a:solidFill>
                            <a:schemeClr val="dk1"/>
                          </a:solidFill>
                          <a:latin typeface="Helvetica"/>
                          <a:ea typeface="+mn-ea"/>
                          <a:cs typeface="+mn-cs"/>
                        </a:rPr>
                        <a:t>.</a:t>
                      </a:r>
                    </a:p>
                  </a:txBody>
                  <a:tcP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kumimoji="1" lang="zh-CN" altLang="en-US" sz="2400" kern="1200" dirty="0">
                          <a:solidFill>
                            <a:schemeClr val="dk1"/>
                          </a:solidFill>
                          <a:latin typeface="华文楷体" pitchFamily="2" charset="-122"/>
                          <a:ea typeface="华文楷体" pitchFamily="2" charset="-122"/>
                          <a:cs typeface="+mn-cs"/>
                        </a:rPr>
                        <a:t>用于表达“在某种证据下，某人做某事所产生的风险”。</a:t>
                      </a:r>
                    </a:p>
                  </a:txBody>
                  <a:tcPr marL="68580" marR="68580" marT="0" marB="0"/>
                </a:tc>
                <a:extLst>
                  <a:ext uri="{0D108BD9-81ED-4DB2-BD59-A6C34878D82A}">
                    <a16:rowId xmlns:a16="http://schemas.microsoft.com/office/drawing/2014/main" val="10001"/>
                  </a:ext>
                </a:extLst>
              </a:tr>
              <a:tr h="599046">
                <a:tc>
                  <a:txBody>
                    <a:bodyPr/>
                    <a:lstStyle/>
                    <a:p>
                      <a:pPr marL="457200" marR="0" indent="-914400" algn="l" defTabSz="914400" rtl="0" eaLnBrk="1" fontAlgn="auto" latinLnBrk="0" hangingPunct="1">
                        <a:lnSpc>
                          <a:spcPct val="130000"/>
                        </a:lnSpc>
                        <a:spcBef>
                          <a:spcPct val="50000"/>
                        </a:spcBef>
                        <a:spcAft>
                          <a:spcPts val="0"/>
                        </a:spcAft>
                        <a:buClrTx/>
                        <a:buSzTx/>
                        <a:buFontTx/>
                        <a:buNone/>
                        <a:tabLst/>
                        <a:defRPr/>
                      </a:pPr>
                      <a:r>
                        <a:rPr kumimoji="1" lang="en-US" altLang="zh-CN" sz="2400" kern="1200" dirty="0">
                          <a:solidFill>
                            <a:schemeClr val="dk1"/>
                          </a:solidFill>
                          <a:latin typeface="Helvetica"/>
                          <a:ea typeface="+mn-ea"/>
                          <a:cs typeface="+mn-cs"/>
                        </a:rPr>
                        <a:t> 2. In other words, the more sb. do, the less sb. become / do.</a:t>
                      </a:r>
                      <a:endParaRPr kumimoji="1" lang="zh-CN" altLang="zh-CN" sz="2400" kern="1200" dirty="0">
                        <a:solidFill>
                          <a:schemeClr val="dk1"/>
                        </a:solidFill>
                        <a:latin typeface="Helvetica"/>
                        <a:ea typeface="+mn-ea"/>
                        <a:cs typeface="+mn-cs"/>
                      </a:endParaRPr>
                    </a:p>
                  </a:txBody>
                  <a:tcPr marL="68580" marR="68580" marT="0" marB="0"/>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kumimoji="1" lang="zh-CN" altLang="en-US" sz="2400" kern="1200" dirty="0">
                          <a:solidFill>
                            <a:schemeClr val="dk1"/>
                          </a:solidFill>
                          <a:latin typeface="华文楷体" pitchFamily="2" charset="-122"/>
                          <a:ea typeface="华文楷体" pitchFamily="2" charset="-122"/>
                          <a:cs typeface="+mn-cs"/>
                        </a:rPr>
                        <a:t>用于表达“某人做某事产生的相反效果”。</a:t>
                      </a:r>
                    </a:p>
                  </a:txBody>
                  <a:tcPr marL="68580" marR="68580" marT="0" marB="0"/>
                </a:tc>
                <a:extLst>
                  <a:ext uri="{0D108BD9-81ED-4DB2-BD59-A6C34878D82A}">
                    <a16:rowId xmlns:a16="http://schemas.microsoft.com/office/drawing/2014/main" val="10002"/>
                  </a:ext>
                </a:extLst>
              </a:tr>
              <a:tr h="1497616">
                <a:tc>
                  <a:txBody>
                    <a:bodyPr/>
                    <a:lstStyle/>
                    <a:p>
                      <a:pPr marL="457200" marR="0" lvl="0" indent="-914400" algn="l" defTabSz="914400" rtl="0" eaLnBrk="1" fontAlgn="auto" latinLnBrk="0" hangingPunct="1">
                        <a:lnSpc>
                          <a:spcPct val="130000"/>
                        </a:lnSpc>
                        <a:spcBef>
                          <a:spcPct val="50000"/>
                        </a:spcBef>
                        <a:spcAft>
                          <a:spcPts val="0"/>
                        </a:spcAft>
                        <a:buClrTx/>
                        <a:buSzTx/>
                        <a:buFontTx/>
                        <a:buNone/>
                        <a:tabLst/>
                        <a:defRPr/>
                      </a:pPr>
                      <a:r>
                        <a:rPr kumimoji="1" lang="en-US" altLang="zh-CN" sz="2400" kern="1200" dirty="0">
                          <a:solidFill>
                            <a:schemeClr val="dk1"/>
                          </a:solidFill>
                          <a:latin typeface="Helvetica"/>
                          <a:ea typeface="+mn-ea"/>
                          <a:cs typeface="+mn-cs"/>
                        </a:rPr>
                        <a:t> 3.  According to </a:t>
                      </a:r>
                      <a:r>
                        <a:rPr kumimoji="1" lang="en-US" altLang="zh-CN" sz="2400" kern="1200" dirty="0" err="1">
                          <a:solidFill>
                            <a:schemeClr val="dk1"/>
                          </a:solidFill>
                          <a:latin typeface="Helvetica"/>
                          <a:ea typeface="+mn-ea"/>
                          <a:cs typeface="+mn-cs"/>
                        </a:rPr>
                        <a:t>sb.’s</a:t>
                      </a:r>
                      <a:r>
                        <a:rPr kumimoji="1" lang="en-US" altLang="zh-CN" sz="2400" kern="1200" dirty="0">
                          <a:solidFill>
                            <a:schemeClr val="dk1"/>
                          </a:solidFill>
                          <a:latin typeface="Helvetica"/>
                          <a:ea typeface="+mn-ea"/>
                          <a:cs typeface="+mn-cs"/>
                        </a:rPr>
                        <a:t> studies / surveys / investigations, </a:t>
                      </a:r>
                      <a:r>
                        <a:rPr kumimoji="1" lang="en-US" altLang="zh-CN" sz="2400" kern="1200" dirty="0" err="1">
                          <a:solidFill>
                            <a:schemeClr val="dk1"/>
                          </a:solidFill>
                          <a:latin typeface="Helvetica"/>
                          <a:ea typeface="+mn-ea"/>
                          <a:cs typeface="+mn-cs"/>
                        </a:rPr>
                        <a:t>sth</a:t>
                      </a:r>
                      <a:r>
                        <a:rPr kumimoji="1" lang="en-US" altLang="zh-CN" sz="2400" kern="1200" dirty="0">
                          <a:solidFill>
                            <a:schemeClr val="dk1"/>
                          </a:solidFill>
                          <a:latin typeface="Helvetica"/>
                          <a:ea typeface="+mn-ea"/>
                          <a:cs typeface="+mn-cs"/>
                        </a:rPr>
                        <a:t>., in turn, may be linked to </a:t>
                      </a:r>
                      <a:r>
                        <a:rPr kumimoji="1" lang="en-US" altLang="zh-CN" sz="2400" kern="1200" dirty="0" err="1">
                          <a:solidFill>
                            <a:schemeClr val="dk1"/>
                          </a:solidFill>
                          <a:latin typeface="Helvetica"/>
                          <a:ea typeface="+mn-ea"/>
                          <a:cs typeface="+mn-cs"/>
                        </a:rPr>
                        <a:t>sth</a:t>
                      </a:r>
                      <a:r>
                        <a:rPr kumimoji="1" lang="en-US" altLang="zh-CN" sz="2400" kern="1200" dirty="0">
                          <a:solidFill>
                            <a:schemeClr val="dk1"/>
                          </a:solidFill>
                          <a:latin typeface="Helvetica"/>
                          <a:ea typeface="+mn-ea"/>
                          <a:cs typeface="+mn-cs"/>
                        </a:rPr>
                        <a:t>., and therefore, is likely to do </a:t>
                      </a:r>
                      <a:r>
                        <a:rPr kumimoji="1" lang="en-US" altLang="zh-CN" sz="2400" kern="1200" dirty="0" err="1">
                          <a:solidFill>
                            <a:schemeClr val="dk1"/>
                          </a:solidFill>
                          <a:latin typeface="Helvetica"/>
                          <a:ea typeface="+mn-ea"/>
                          <a:cs typeface="+mn-cs"/>
                        </a:rPr>
                        <a:t>sth</a:t>
                      </a:r>
                      <a:r>
                        <a:rPr kumimoji="1" lang="en-US" altLang="zh-CN" sz="2400" kern="1200" dirty="0">
                          <a:solidFill>
                            <a:schemeClr val="dk1"/>
                          </a:solidFill>
                          <a:latin typeface="Helvetica"/>
                          <a:ea typeface="+mn-ea"/>
                          <a:cs typeface="+mn-cs"/>
                        </a:rPr>
                        <a:t>.</a:t>
                      </a:r>
                      <a:endParaRPr kumimoji="1" lang="zh-CN" altLang="zh-CN" sz="2400" kern="1200" dirty="0">
                        <a:solidFill>
                          <a:schemeClr val="dk1"/>
                        </a:solidFill>
                        <a:latin typeface="Helvetica"/>
                        <a:ea typeface="+mn-ea"/>
                        <a:cs typeface="+mn-cs"/>
                      </a:endParaRPr>
                    </a:p>
                  </a:txBody>
                  <a:tcPr marL="68580" marR="68580" marT="0" marB="0"/>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kumimoji="1" lang="zh-CN" altLang="en-US" sz="2400" kern="1200" dirty="0">
                          <a:solidFill>
                            <a:schemeClr val="dk1"/>
                          </a:solidFill>
                          <a:latin typeface="华文楷体" pitchFamily="2" charset="-122"/>
                          <a:ea typeface="华文楷体" pitchFamily="2" charset="-122"/>
                          <a:cs typeface="+mn-cs"/>
                        </a:rPr>
                        <a:t>用于表达“某事造成的影响”。</a:t>
                      </a: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4693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500034" y="1643050"/>
            <a:ext cx="8001055" cy="2492990"/>
          </a:xfrm>
          <a:prstGeom prst="rect">
            <a:avLst/>
          </a:prstGeom>
          <a:noFill/>
          <a:ln w="9525">
            <a:noFill/>
            <a:miter lim="800000"/>
            <a:headEnd/>
            <a:tailEnd/>
          </a:ln>
        </p:spPr>
        <p:txBody>
          <a:bodyPr wrap="square">
            <a:spAutoFit/>
          </a:bodyPr>
          <a:lstStyle/>
          <a:p>
            <a:r>
              <a:rPr lang="zh-CN" altLang="en-US" sz="2600" dirty="0">
                <a:latin typeface="华文行楷" pitchFamily="2" charset="-122"/>
                <a:ea typeface="华文行楷" pitchFamily="2" charset="-122"/>
              </a:rPr>
              <a:t>不过，</a:t>
            </a:r>
            <a:r>
              <a:rPr lang="zh-CN" altLang="en-US" sz="2600" dirty="0">
                <a:solidFill>
                  <a:srgbClr val="C00000"/>
                </a:solidFill>
                <a:latin typeface="华文行楷" pitchFamily="2" charset="-122"/>
                <a:ea typeface="华文行楷" pitchFamily="2" charset="-122"/>
              </a:rPr>
              <a:t>鉴于</a:t>
            </a:r>
            <a:r>
              <a:rPr lang="zh-CN" altLang="en-US" sz="2600" dirty="0">
                <a:latin typeface="华文行楷" pitchFamily="2" charset="-122"/>
                <a:ea typeface="华文行楷" pitchFamily="2" charset="-122"/>
              </a:rPr>
              <a:t>一半的大四打工学生、约三分之一的大三打工学生、以及五分之一的大二打工学生的打工时间都超过</a:t>
            </a:r>
            <a:r>
              <a:rPr lang="en-US" altLang="en-US" sz="2600" dirty="0">
                <a:latin typeface="华文行楷" pitchFamily="2" charset="-122"/>
                <a:ea typeface="华文行楷" pitchFamily="2" charset="-122"/>
              </a:rPr>
              <a:t>20</a:t>
            </a:r>
            <a:r>
              <a:rPr lang="zh-CN" altLang="en-US" sz="2600" dirty="0">
                <a:latin typeface="华文行楷" pitchFamily="2" charset="-122"/>
                <a:ea typeface="华文行楷" pitchFamily="2" charset="-122"/>
              </a:rPr>
              <a:t>小时的上限，因此种种迹象表明，有众多学生面临因打零工而危及学业的</a:t>
            </a:r>
            <a:r>
              <a:rPr lang="zh-CN" altLang="en-US" sz="2600" dirty="0">
                <a:solidFill>
                  <a:srgbClr val="C00000"/>
                </a:solidFill>
                <a:latin typeface="华文行楷" pitchFamily="2" charset="-122"/>
                <a:ea typeface="华文行楷" pitchFamily="2" charset="-122"/>
              </a:rPr>
              <a:t>风险</a:t>
            </a:r>
            <a:r>
              <a:rPr lang="zh-CN" altLang="en-US" sz="2600" dirty="0">
                <a:latin typeface="华文行楷" pitchFamily="2" charset="-122"/>
                <a:ea typeface="华文行楷" pitchFamily="2" charset="-122"/>
              </a:rPr>
              <a:t>。</a:t>
            </a:r>
          </a:p>
          <a:p>
            <a:endParaRPr lang="zh-CN" altLang="en-US" sz="2600" dirty="0">
              <a:solidFill>
                <a:srgbClr val="C00000"/>
              </a:solidFill>
              <a:latin typeface="华文行楷" pitchFamily="2" charset="-122"/>
              <a:ea typeface="华文行楷" pitchFamily="2" charset="-122"/>
            </a:endParaRPr>
          </a:p>
          <a:p>
            <a:endParaRPr lang="zh-CN" altLang="en-US" sz="2600" dirty="0">
              <a:solidFill>
                <a:srgbClr val="C00000"/>
              </a:solidFill>
              <a:latin typeface="华文行楷" pitchFamily="2" charset="-122"/>
              <a:ea typeface="华文行楷" pitchFamily="2" charset="-122"/>
            </a:endParaRPr>
          </a:p>
        </p:txBody>
      </p:sp>
      <p:sp>
        <p:nvSpPr>
          <p:cNvPr id="232451" name="TextBox 4"/>
          <p:cNvSpPr txBox="1">
            <a:spLocks noChangeArrowheads="1"/>
          </p:cNvSpPr>
          <p:nvPr/>
        </p:nvSpPr>
        <p:spPr bwMode="auto">
          <a:xfrm>
            <a:off x="500034" y="1047737"/>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500034" y="321468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571472" y="3714752"/>
            <a:ext cx="8263390" cy="3365024"/>
          </a:xfrm>
          <a:prstGeom prst="rect">
            <a:avLst/>
          </a:prstGeom>
          <a:noFill/>
          <a:ln w="9525">
            <a:noFill/>
            <a:miter lim="800000"/>
            <a:headEnd/>
            <a:tailEnd/>
          </a:ln>
        </p:spPr>
        <p:txBody>
          <a:bodyPr wrap="square">
            <a:spAutoFit/>
          </a:bodyPr>
          <a:lstStyle/>
          <a:p>
            <a:pPr>
              <a:lnSpc>
                <a:spcPts val="2800"/>
              </a:lnSpc>
              <a:spcBef>
                <a:spcPct val="50000"/>
              </a:spcBef>
            </a:pPr>
            <a:r>
              <a:rPr lang="en-US" altLang="zh-CN" sz="2400" dirty="0">
                <a:latin typeface="Helvetica"/>
              </a:rPr>
              <a:t>Nevertheless, </a:t>
            </a:r>
            <a:r>
              <a:rPr lang="en-US" altLang="zh-CN" sz="2600" b="1" dirty="0">
                <a:solidFill>
                  <a:srgbClr val="FF6600"/>
                </a:solidFill>
                <a:latin typeface="Helvetica"/>
              </a:rPr>
              <a:t>given that </a:t>
            </a:r>
            <a:r>
              <a:rPr lang="en-US" altLang="zh-CN" sz="2400" dirty="0">
                <a:latin typeface="Helvetica"/>
              </a:rPr>
              <a:t>half of all employed seniors, about one-third of all juniors, and about one-fifth of all second-year students work above the 20-hour limit, indications are that a large number of students </a:t>
            </a:r>
            <a:r>
              <a:rPr lang="en-US" altLang="zh-CN" sz="2600" b="1" dirty="0">
                <a:solidFill>
                  <a:srgbClr val="FF6600"/>
                </a:solidFill>
                <a:latin typeface="Helvetica"/>
              </a:rPr>
              <a:t>are at risk of </a:t>
            </a:r>
            <a:r>
              <a:rPr lang="en-US" altLang="zh-CN" sz="2400" dirty="0">
                <a:latin typeface="Helvetica"/>
              </a:rPr>
              <a:t>compromising their school careers with their part-time jobs. (Para.3, L3)</a:t>
            </a:r>
            <a:endParaRPr lang="zh-CN" altLang="en-US" sz="2400" dirty="0">
              <a:latin typeface="Helvetica"/>
            </a:endParaRPr>
          </a:p>
          <a:p>
            <a:pPr>
              <a:lnSpc>
                <a:spcPts val="2800"/>
              </a:lnSpc>
              <a:spcBef>
                <a:spcPct val="50000"/>
              </a:spcBef>
            </a:pPr>
            <a:endParaRPr lang="en-US" altLang="zh-CN" sz="2600" dirty="0">
              <a:latin typeface="Helvetica"/>
            </a:endParaRPr>
          </a:p>
          <a:p>
            <a:pPr>
              <a:lnSpc>
                <a:spcPts val="2800"/>
              </a:lnSpc>
              <a:spcBef>
                <a:spcPct val="50000"/>
              </a:spcBef>
            </a:pPr>
            <a:endParaRPr lang="en-US" altLang="zh-CN" sz="2600" dirty="0">
              <a:latin typeface="Helvetica"/>
            </a:endParaRPr>
          </a:p>
        </p:txBody>
      </p:sp>
      <p:cxnSp>
        <p:nvCxnSpPr>
          <p:cNvPr id="4" name="直接连接符 3"/>
          <p:cNvCxnSpPr/>
          <p:nvPr/>
        </p:nvCxnSpPr>
        <p:spPr>
          <a:xfrm flipV="1">
            <a:off x="642910" y="1565252"/>
            <a:ext cx="7929617" cy="636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42910" y="3643314"/>
            <a:ext cx="7929617"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245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32459" name="Picture 2"/>
          <p:cNvPicPr>
            <a:picLocks noChangeAspect="1" noChangeArrowheads="1"/>
          </p:cNvPicPr>
          <p:nvPr/>
        </p:nvPicPr>
        <p:blipFill>
          <a:blip r:embed="rId4" cstate="print"/>
          <a:srcRect/>
          <a:stretch>
            <a:fillRect/>
          </a:stretch>
        </p:blipFill>
        <p:spPr bwMode="auto">
          <a:xfrm>
            <a:off x="0" y="5900761"/>
            <a:ext cx="4208463" cy="957263"/>
          </a:xfrm>
          <a:prstGeom prst="rect">
            <a:avLst/>
          </a:prstGeom>
          <a:noFill/>
          <a:ln w="9525">
            <a:noFill/>
            <a:miter lim="800000"/>
            <a:headEnd/>
            <a:tailEnd/>
          </a:ln>
        </p:spPr>
      </p:pic>
      <p:sp>
        <p:nvSpPr>
          <p:cNvPr id="12" name="TextBox 11">
            <a:hlinkClick r:id="" action="ppaction://hlinkshowjump?jump=nextslide"/>
          </p:cNvPr>
          <p:cNvSpPr txBox="1"/>
          <p:nvPr/>
        </p:nvSpPr>
        <p:spPr>
          <a:xfrm>
            <a:off x="6827862" y="6181129"/>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3" name="TextBox 12"/>
          <p:cNvSpPr txBox="1"/>
          <p:nvPr/>
        </p:nvSpPr>
        <p:spPr>
          <a:xfrm>
            <a:off x="3797318" y="500042"/>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3934693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00240"/>
            <a:ext cx="6677050" cy="2012859"/>
          </a:xfrm>
          <a:prstGeom prst="rect">
            <a:avLst/>
          </a:prstGeom>
          <a:noFill/>
          <a:ln w="9525">
            <a:noFill/>
            <a:miter lim="800000"/>
            <a:headEnd/>
            <a:tailEnd/>
          </a:ln>
        </p:spPr>
        <p:txBody>
          <a:bodyPr wrap="square">
            <a:spAutoFit/>
          </a:bodyPr>
          <a:lstStyle/>
          <a:p>
            <a:pPr>
              <a:lnSpc>
                <a:spcPct val="120000"/>
              </a:lnSpc>
            </a:pPr>
            <a:r>
              <a:rPr lang="en-US" altLang="zh-CN" sz="2600" dirty="0">
                <a:latin typeface="Helvetica"/>
                <a:ea typeface="华文行楷" pitchFamily="2" charset="-122"/>
              </a:rPr>
              <a:t>Nevertheless, </a:t>
            </a:r>
            <a:r>
              <a:rPr lang="en-US" altLang="zh-CN" sz="2600" b="1" dirty="0">
                <a:solidFill>
                  <a:srgbClr val="FF6600"/>
                </a:solidFill>
                <a:latin typeface="Helvetica"/>
              </a:rPr>
              <a:t>given that </a:t>
            </a:r>
            <a:r>
              <a:rPr lang="en-US" altLang="zh-CN" sz="2600" dirty="0">
                <a:latin typeface="Helvetica"/>
                <a:ea typeface="华文行楷" pitchFamily="2" charset="-122"/>
              </a:rPr>
              <a:t>…, indications / proofs / investigations are that sb. </a:t>
            </a:r>
            <a:r>
              <a:rPr lang="en-US" altLang="zh-CN" sz="2600" b="1" dirty="0">
                <a:solidFill>
                  <a:srgbClr val="FF6600"/>
                </a:solidFill>
                <a:latin typeface="Helvetica"/>
              </a:rPr>
              <a:t>are at risk of </a:t>
            </a:r>
            <a:r>
              <a:rPr lang="en-US" altLang="zh-CN" sz="2600" dirty="0">
                <a:latin typeface="Helvetica"/>
                <a:ea typeface="华文行楷" pitchFamily="2" charset="-122"/>
              </a:rPr>
              <a:t>doing </a:t>
            </a:r>
            <a:r>
              <a:rPr lang="en-US" altLang="zh-CN" sz="2600" dirty="0" err="1">
                <a:latin typeface="Helvetica"/>
                <a:ea typeface="华文行楷" pitchFamily="2" charset="-122"/>
              </a:rPr>
              <a:t>sth</a:t>
            </a:r>
            <a:r>
              <a:rPr lang="en-US" altLang="zh-CN" sz="2600" dirty="0">
                <a:latin typeface="Helvetica"/>
                <a:ea typeface="华文行楷" pitchFamily="2" charset="-122"/>
              </a:rPr>
              <a:t>.</a:t>
            </a:r>
            <a:endParaRPr lang="zh-CN" altLang="en-US" sz="2600" dirty="0">
              <a:latin typeface="Helvetica"/>
              <a:ea typeface="华文行楷" pitchFamily="2" charset="-122"/>
            </a:endParaRPr>
          </a:p>
          <a:p>
            <a:pPr>
              <a:lnSpc>
                <a:spcPct val="1200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5718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2" y="4286256"/>
            <a:ext cx="6380177" cy="820738"/>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a:solidFill>
                  <a:srgbClr val="71AE0E"/>
                </a:solidFill>
                <a:latin typeface="华文行楷" pitchFamily="2" charset="-122"/>
                <a:ea typeface="华文行楷" pitchFamily="2" charset="-122"/>
              </a:rPr>
              <a:t>在某种证据下，某人做某事所产生的风险</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4071942"/>
            <a:ext cx="6338441" cy="1588"/>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6338441" cy="1991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450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6" name="TextBox 15"/>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398415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28728" y="3786190"/>
            <a:ext cx="6357982" cy="461665"/>
          </a:xfrm>
          <a:prstGeom prst="rect">
            <a:avLst/>
          </a:prstGeom>
          <a:solidFill>
            <a:srgbClr val="FFC000"/>
          </a:solidFill>
          <a:effectLst>
            <a:softEdge rad="127000"/>
          </a:effectLst>
        </p:spPr>
        <p:txBody>
          <a:bodyPr wrap="square" rtlCol="0">
            <a:spAutoFit/>
          </a:bodyPr>
          <a:lstStyle/>
          <a:p>
            <a:r>
              <a:rPr kumimoji="1" lang="en-US" altLang="zh-CN" sz="2400" dirty="0">
                <a:solidFill>
                  <a:schemeClr val="accent4">
                    <a:lumMod val="10000"/>
                  </a:schemeClr>
                </a:solidFill>
                <a:latin typeface="Helvetica" pitchFamily="34" charset="0"/>
              </a:rPr>
              <a:t>(</a:t>
            </a:r>
            <a:r>
              <a:rPr lang="en-US" altLang="zh-CN" sz="2400" dirty="0"/>
              <a:t>landslide / indication / local authority</a:t>
            </a:r>
            <a:r>
              <a:rPr kumimoji="1" lang="en-US" altLang="zh-CN" sz="2400" dirty="0">
                <a:solidFill>
                  <a:schemeClr val="accent4">
                    <a:lumMod val="10000"/>
                  </a:schemeClr>
                </a:solidFill>
                <a:latin typeface="Helvetica" pitchFamily="34" charset="0"/>
              </a:rPr>
              <a:t>) </a:t>
            </a:r>
          </a:p>
        </p:txBody>
      </p:sp>
      <p:sp>
        <p:nvSpPr>
          <p:cNvPr id="23" name="TextBox 22"/>
          <p:cNvSpPr txBox="1"/>
          <p:nvPr/>
        </p:nvSpPr>
        <p:spPr>
          <a:xfrm>
            <a:off x="1403648" y="1844824"/>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1428728" y="2143116"/>
            <a:ext cx="6515850" cy="1772793"/>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a:latin typeface="华文行楷" pitchFamily="2" charset="-122"/>
                <a:ea typeface="华文行楷" pitchFamily="2" charset="-122"/>
              </a:rPr>
              <a:t>不过，由于滑坡事件导致</a:t>
            </a:r>
            <a:r>
              <a:rPr lang="en-US" altLang="en-US" sz="2400" dirty="0">
                <a:latin typeface="华文行楷" pitchFamily="2" charset="-122"/>
                <a:ea typeface="华文行楷" pitchFamily="2" charset="-122"/>
              </a:rPr>
              <a:t>18</a:t>
            </a:r>
            <a:r>
              <a:rPr lang="zh-CN" altLang="en-US" sz="2400" dirty="0">
                <a:latin typeface="华文行楷" pitchFamily="2" charset="-122"/>
                <a:ea typeface="华文行楷" pitchFamily="2" charset="-122"/>
              </a:rPr>
              <a:t>人死亡，因此种种迹象表明，当地政府将面临失去公众信任的风险。</a:t>
            </a:r>
          </a:p>
          <a:p>
            <a:pPr lvl="0" fontAlgn="base">
              <a:lnSpc>
                <a:spcPct val="135000"/>
              </a:lnSpc>
              <a:spcBef>
                <a:spcPct val="50000"/>
              </a:spcBef>
              <a:spcAft>
                <a:spcPct val="0"/>
              </a:spcAft>
              <a:defRPr/>
            </a:pPr>
            <a:endParaRPr lang="zh-CN" altLang="en-US" sz="2400" dirty="0">
              <a:latin typeface="华文行楷" pitchFamily="2" charset="-122"/>
              <a:ea typeface="华文行楷" pitchFamily="2" charset="-122"/>
            </a:endParaRPr>
          </a:p>
        </p:txBody>
      </p:sp>
      <p:sp>
        <p:nvSpPr>
          <p:cNvPr id="25" name="TextBox 24"/>
          <p:cNvSpPr txBox="1"/>
          <p:nvPr/>
        </p:nvSpPr>
        <p:spPr>
          <a:xfrm>
            <a:off x="1403648" y="3290798"/>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06685" y="499165"/>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矩形 15"/>
          <p:cNvSpPr>
            <a:spLocks noChangeArrowheads="1"/>
          </p:cNvSpPr>
          <p:nvPr/>
        </p:nvSpPr>
        <p:spPr bwMode="auto">
          <a:xfrm>
            <a:off x="1500166" y="4286256"/>
            <a:ext cx="6483951" cy="2804870"/>
          </a:xfrm>
          <a:prstGeom prst="rect">
            <a:avLst/>
          </a:prstGeom>
          <a:noFill/>
          <a:ln w="9525">
            <a:noFill/>
            <a:miter lim="800000"/>
            <a:headEnd/>
            <a:tailEnd/>
          </a:ln>
        </p:spPr>
        <p:txBody>
          <a:bodyPr wrap="square">
            <a:spAutoFit/>
          </a:bodyPr>
          <a:lstStyle/>
          <a:p>
            <a:pPr>
              <a:lnSpc>
                <a:spcPct val="110000"/>
              </a:lnSpc>
              <a:spcBef>
                <a:spcPct val="50000"/>
              </a:spcBef>
            </a:pPr>
            <a:r>
              <a:rPr kumimoji="1" lang="en-US" altLang="zh-CN" sz="2400" dirty="0">
                <a:latin typeface="Helvetica"/>
              </a:rPr>
              <a:t>Nevertheless, given that the </a:t>
            </a:r>
            <a:r>
              <a:rPr kumimoji="1" lang="en-US" altLang="zh-CN" sz="2400" i="1" dirty="0">
                <a:solidFill>
                  <a:srgbClr val="FF0000"/>
                </a:solidFill>
                <a:latin typeface="Helvetica"/>
              </a:rPr>
              <a:t>landslide</a:t>
            </a:r>
            <a:r>
              <a:rPr kumimoji="1" lang="en-US" altLang="zh-CN" sz="2400" dirty="0">
                <a:latin typeface="Helvetica"/>
              </a:rPr>
              <a:t> killed 18 people, </a:t>
            </a:r>
            <a:r>
              <a:rPr kumimoji="1" lang="en-US" altLang="zh-CN" sz="2400" i="1" dirty="0">
                <a:solidFill>
                  <a:srgbClr val="FF0000"/>
                </a:solidFill>
                <a:latin typeface="Helvetica"/>
              </a:rPr>
              <a:t>indications</a:t>
            </a:r>
            <a:r>
              <a:rPr kumimoji="1" lang="en-US" altLang="zh-CN" sz="2400" dirty="0">
                <a:latin typeface="Helvetica"/>
              </a:rPr>
              <a:t> are that the </a:t>
            </a:r>
            <a:r>
              <a:rPr kumimoji="1" lang="en-US" altLang="zh-CN" sz="2400" i="1" dirty="0">
                <a:solidFill>
                  <a:srgbClr val="FF0000"/>
                </a:solidFill>
                <a:latin typeface="Helvetica"/>
              </a:rPr>
              <a:t>local authority </a:t>
            </a:r>
            <a:r>
              <a:rPr kumimoji="1" lang="en-US" altLang="zh-CN" sz="2400" dirty="0">
                <a:latin typeface="Helvetica"/>
              </a:rPr>
              <a:t>is at risk of losing the public’s trust. </a:t>
            </a:r>
            <a:endParaRPr kumimoji="1" lang="zh-CN" altLang="en-US" sz="2400" dirty="0">
              <a:latin typeface="Helvetica"/>
            </a:endParaRPr>
          </a:p>
          <a:p>
            <a:pPr>
              <a:lnSpc>
                <a:spcPts val="2800"/>
              </a:lnSpc>
              <a:spcBef>
                <a:spcPct val="50000"/>
              </a:spcBef>
            </a:pPr>
            <a:endParaRPr kumimoji="1" lang="zh-CN" altLang="en-US" sz="2400" dirty="0">
              <a:latin typeface="Helvetica"/>
            </a:endParaRPr>
          </a:p>
          <a:p>
            <a:pPr>
              <a:lnSpc>
                <a:spcPts val="2800"/>
              </a:lnSpc>
              <a:spcBef>
                <a:spcPct val="50000"/>
              </a:spcBef>
            </a:pPr>
            <a:endParaRPr kumimoji="1" lang="en-US" altLang="zh-CN" sz="2400" dirty="0">
              <a:latin typeface="Helvetica"/>
            </a:endParaRPr>
          </a:p>
        </p:txBody>
      </p:sp>
      <p:sp>
        <p:nvSpPr>
          <p:cNvPr id="14" name="TextBox 13"/>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350060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16832"/>
            <a:ext cx="5976937" cy="1852815"/>
          </a:xfrm>
          <a:prstGeom prst="rect">
            <a:avLst/>
          </a:prstGeom>
          <a:noFill/>
          <a:ln w="9525">
            <a:noFill/>
            <a:miter lim="800000"/>
            <a:headEnd/>
            <a:tailEnd/>
          </a:ln>
        </p:spPr>
        <p:txBody>
          <a:bodyPr>
            <a:spAutoFit/>
          </a:bodyPr>
          <a:lstStyle/>
          <a:p>
            <a:pPr>
              <a:lnSpc>
                <a:spcPct val="120000"/>
              </a:lnSpc>
            </a:pPr>
            <a:r>
              <a:rPr lang="zh-CN" altLang="en-US" sz="2600" dirty="0">
                <a:latin typeface="华文行楷" pitchFamily="2" charset="-122"/>
                <a:ea typeface="华文行楷" pitchFamily="2" charset="-122"/>
              </a:rPr>
              <a:t>换言之，随着时间的推移，学生打工时间</a:t>
            </a:r>
            <a:r>
              <a:rPr lang="zh-CN" altLang="en-US" sz="2600" dirty="0">
                <a:solidFill>
                  <a:srgbClr val="C00000"/>
                </a:solidFill>
                <a:latin typeface="华文行楷" pitchFamily="2" charset="-122"/>
                <a:ea typeface="华文行楷" pitchFamily="2" charset="-122"/>
              </a:rPr>
              <a:t>越长</a:t>
            </a:r>
            <a:r>
              <a:rPr lang="zh-CN" altLang="en-US" sz="2600" dirty="0">
                <a:latin typeface="华文行楷" pitchFamily="2" charset="-122"/>
                <a:ea typeface="华文行楷" pitchFamily="2" charset="-122"/>
              </a:rPr>
              <a:t>，他们对学习的投入就</a:t>
            </a:r>
            <a:r>
              <a:rPr lang="zh-CN" altLang="en-US" sz="2600" dirty="0">
                <a:solidFill>
                  <a:srgbClr val="C00000"/>
                </a:solidFill>
                <a:latin typeface="华文行楷" pitchFamily="2" charset="-122"/>
                <a:ea typeface="华文行楷" pitchFamily="2" charset="-122"/>
              </a:rPr>
              <a:t>越少</a:t>
            </a:r>
            <a:r>
              <a:rPr lang="zh-CN" altLang="en-US" sz="2600" dirty="0">
                <a:latin typeface="华文行楷" pitchFamily="2" charset="-122"/>
                <a:ea typeface="华文行楷" pitchFamily="2" charset="-122"/>
              </a:rPr>
              <a:t>。</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2978151"/>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714752"/>
            <a:ext cx="6383337" cy="2132892"/>
          </a:xfrm>
          <a:prstGeom prst="rect">
            <a:avLst/>
          </a:prstGeom>
          <a:noFill/>
          <a:ln w="9525">
            <a:noFill/>
            <a:miter lim="800000"/>
            <a:headEnd/>
            <a:tailEnd/>
          </a:ln>
        </p:spPr>
        <p:txBody>
          <a:bodyPr>
            <a:spAutoFit/>
          </a:bodyPr>
          <a:lstStyle/>
          <a:p>
            <a:pPr>
              <a:lnSpc>
                <a:spcPct val="120000"/>
              </a:lnSpc>
              <a:spcBef>
                <a:spcPct val="50000"/>
              </a:spcBef>
            </a:pPr>
            <a:r>
              <a:rPr lang="en-US" altLang="zh-CN" sz="2600" dirty="0">
                <a:latin typeface="Helvetica"/>
              </a:rPr>
              <a:t>In other words, over time, </a:t>
            </a:r>
            <a:r>
              <a:rPr lang="en-US" altLang="zh-CN" sz="2600" b="1" dirty="0">
                <a:solidFill>
                  <a:srgbClr val="FF6600"/>
                </a:solidFill>
                <a:latin typeface="Helvetica"/>
              </a:rPr>
              <a:t>the more </a:t>
            </a:r>
            <a:r>
              <a:rPr lang="en-US" altLang="zh-CN" sz="2600" dirty="0">
                <a:latin typeface="Helvetica"/>
              </a:rPr>
              <a:t>students work, </a:t>
            </a:r>
            <a:r>
              <a:rPr lang="en-US" altLang="zh-CN" sz="2600" b="1" dirty="0">
                <a:solidFill>
                  <a:srgbClr val="FF6600"/>
                </a:solidFill>
                <a:latin typeface="Helvetica"/>
              </a:rPr>
              <a:t>the less </a:t>
            </a:r>
            <a:r>
              <a:rPr lang="en-US" altLang="zh-CN" sz="2600" dirty="0">
                <a:latin typeface="Helvetica"/>
              </a:rPr>
              <a:t>committed to school they become. </a:t>
            </a:r>
            <a:endParaRPr lang="zh-CN" altLang="en-US" sz="2600" dirty="0">
              <a:latin typeface="Helvetica"/>
            </a:endParaRPr>
          </a:p>
          <a:p>
            <a:pPr>
              <a:spcBef>
                <a:spcPct val="50000"/>
              </a:spcBef>
            </a:pPr>
            <a:endParaRPr lang="en-US" altLang="zh-CN" sz="2600" dirty="0">
              <a:latin typeface="Helvetica"/>
            </a:endParaRP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42843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40648"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a:hlinkClick r:id="" action="ppaction://hlinkshowjump?jump=nextslide"/>
          </p:cNvPr>
          <p:cNvSpPr txBox="1"/>
          <p:nvPr/>
        </p:nvSpPr>
        <p:spPr>
          <a:xfrm>
            <a:off x="6453188" y="5561030"/>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2" name="TextBox 11"/>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83346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1292662"/>
          </a:xfrm>
          <a:prstGeom prst="rect">
            <a:avLst/>
          </a:prstGeom>
          <a:noFill/>
          <a:ln w="9525">
            <a:noFill/>
            <a:miter lim="800000"/>
            <a:headEnd/>
            <a:tailEnd/>
          </a:ln>
        </p:spPr>
        <p:txBody>
          <a:bodyPr>
            <a:spAutoFit/>
          </a:bodyPr>
          <a:lstStyle/>
          <a:p>
            <a:pPr>
              <a:lnSpc>
                <a:spcPct val="150000"/>
              </a:lnSpc>
            </a:pPr>
            <a:r>
              <a:rPr lang="en-US" altLang="zh-CN" sz="2600" dirty="0">
                <a:latin typeface="Helvetica"/>
                <a:ea typeface="华文行楷" pitchFamily="2" charset="-122"/>
              </a:rPr>
              <a:t>In other words, </a:t>
            </a:r>
            <a:r>
              <a:rPr lang="en-US" altLang="zh-CN" sz="2600" b="1" dirty="0">
                <a:solidFill>
                  <a:srgbClr val="E46C0A"/>
                </a:solidFill>
                <a:latin typeface="Helvetica"/>
                <a:ea typeface="华文行楷" pitchFamily="2" charset="-122"/>
              </a:rPr>
              <a:t>the more </a:t>
            </a:r>
            <a:r>
              <a:rPr lang="en-US" altLang="zh-CN" sz="2600" dirty="0">
                <a:latin typeface="Helvetica"/>
                <a:ea typeface="华文行楷" pitchFamily="2" charset="-122"/>
              </a:rPr>
              <a:t>sb. do, </a:t>
            </a:r>
            <a:r>
              <a:rPr lang="en-US" altLang="zh-CN" sz="2600" b="1" dirty="0">
                <a:solidFill>
                  <a:srgbClr val="E46C0A"/>
                </a:solidFill>
                <a:latin typeface="Helvetica"/>
                <a:ea typeface="华文行楷" pitchFamily="2" charset="-122"/>
              </a:rPr>
              <a:t>the less / more  </a:t>
            </a:r>
            <a:r>
              <a:rPr lang="en-US" altLang="zh-CN" sz="2600" dirty="0">
                <a:latin typeface="Helvetica"/>
                <a:ea typeface="华文行楷" pitchFamily="2" charset="-122"/>
              </a:rPr>
              <a:t>sb. become / do.</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366111"/>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28728" y="4132979"/>
            <a:ext cx="6232525" cy="461665"/>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a:solidFill>
                  <a:srgbClr val="71AE0E"/>
                </a:solidFill>
                <a:latin typeface="华文行楷" pitchFamily="2" charset="-122"/>
                <a:ea typeface="华文行楷" pitchFamily="2" charset="-122"/>
              </a:rPr>
              <a:t>某人做某事产生的相反效果</a:t>
            </a:r>
            <a:r>
              <a:rPr lang="zh-CN" altLang="en-US" sz="2600" dirty="0">
                <a:latin typeface="华文行楷" pitchFamily="2" charset="-122"/>
                <a:ea typeface="华文行楷" pitchFamily="2" charset="-122"/>
              </a:rPr>
              <a:t>”。 </a:t>
            </a:r>
          </a:p>
        </p:txBody>
      </p:sp>
      <p:cxnSp>
        <p:nvCxnSpPr>
          <p:cNvPr id="4" name="直接连接符 3"/>
          <p:cNvCxnSpPr/>
          <p:nvPr/>
        </p:nvCxnSpPr>
        <p:spPr>
          <a:xfrm>
            <a:off x="1621299" y="3847248"/>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42696"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508625"/>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6" name="TextBox 15"/>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2643022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46125" y="2420589"/>
            <a:ext cx="8040717" cy="3172671"/>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41314" name="TextBox 8"/>
          <p:cNvSpPr txBox="1">
            <a:spLocks noChangeArrowheads="1"/>
          </p:cNvSpPr>
          <p:nvPr/>
        </p:nvSpPr>
        <p:spPr bwMode="auto">
          <a:xfrm>
            <a:off x="714348" y="1357298"/>
            <a:ext cx="8129587" cy="461665"/>
          </a:xfrm>
          <a:prstGeom prst="rect">
            <a:avLst/>
          </a:prstGeom>
          <a:noFill/>
          <a:ln w="9525">
            <a:noFill/>
            <a:miter lim="800000"/>
            <a:headEnd/>
            <a:tailEnd/>
          </a:ln>
        </p:spPr>
        <p:txBody>
          <a:bodyPr wrap="square">
            <a:spAutoFit/>
          </a:bodyPr>
          <a:lstStyle/>
          <a:p>
            <a:pPr marL="514350" indent="-514350" eaLnBrk="0" hangingPunct="0"/>
            <a:r>
              <a:rPr lang="en-US" altLang="zh-CN" sz="2400" dirty="0">
                <a:latin typeface="Helvetica"/>
                <a:ea typeface="Cambria Math" pitchFamily="18" charset="0"/>
                <a:cs typeface="Arial" charset="0"/>
              </a:rPr>
              <a:t>1. Why do some students like to take part-time jobs? </a:t>
            </a:r>
          </a:p>
        </p:txBody>
      </p:sp>
      <p:pic>
        <p:nvPicPr>
          <p:cNvPr id="141315"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pic>
        <p:nvPicPr>
          <p:cNvPr id="141316" name="Picture 7">
            <a:hlinkClick r:id="rId4" action="ppaction://hlinksldjump"/>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7158" y="1947840"/>
            <a:ext cx="1209020" cy="965200"/>
          </a:xfrm>
          <a:prstGeom prst="rect">
            <a:avLst/>
          </a:prstGeom>
          <a:noFill/>
          <a:ln w="9525">
            <a:noFill/>
            <a:miter lim="800000"/>
            <a:headEnd/>
            <a:tailEnd/>
          </a:ln>
        </p:spPr>
      </p:pic>
      <p:sp>
        <p:nvSpPr>
          <p:cNvPr id="3" name="TextBox 2">
            <a:hlinkClick r:id="rId4" action="ppaction://hlinksldjump"/>
          </p:cNvPr>
          <p:cNvSpPr txBox="1"/>
          <p:nvPr/>
        </p:nvSpPr>
        <p:spPr>
          <a:xfrm>
            <a:off x="500034" y="2214554"/>
            <a:ext cx="1085850"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41323" name="TextBox 33"/>
          <p:cNvSpPr txBox="1">
            <a:spLocks noChangeArrowheads="1"/>
          </p:cNvSpPr>
          <p:nvPr/>
        </p:nvSpPr>
        <p:spPr bwMode="auto">
          <a:xfrm>
            <a:off x="1357290" y="2571744"/>
            <a:ext cx="5500726" cy="2862322"/>
          </a:xfrm>
          <a:prstGeom prst="rect">
            <a:avLst/>
          </a:prstGeom>
          <a:noFill/>
          <a:ln w="9525">
            <a:noFill/>
            <a:miter lim="800000"/>
            <a:headEnd/>
            <a:tailEnd/>
          </a:ln>
        </p:spPr>
        <p:txBody>
          <a:bodyPr wrap="square">
            <a:spAutoFit/>
          </a:bodyPr>
          <a:lstStyle/>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meet their financial needs; </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learn to be responsible;</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make friends;</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acquire communicative skills;</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gain experience for future jobs.</a:t>
            </a:r>
          </a:p>
        </p:txBody>
      </p:sp>
      <p:sp>
        <p:nvSpPr>
          <p:cNvPr id="13" name="TextBox 12"/>
          <p:cNvSpPr txBox="1"/>
          <p:nvPr/>
        </p:nvSpPr>
        <p:spPr>
          <a:xfrm>
            <a:off x="900113" y="333375"/>
            <a:ext cx="1584325"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2" name="矩形 11"/>
          <p:cNvSpPr/>
          <p:nvPr/>
        </p:nvSpPr>
        <p:spPr>
          <a:xfrm>
            <a:off x="3067911" y="427644"/>
            <a:ext cx="4075857" cy="504369"/>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spTree>
    <p:extLst>
      <p:ext uri="{BB962C8B-B14F-4D97-AF65-F5344CB8AC3E}">
        <p14:creationId xmlns:p14="http://schemas.microsoft.com/office/powerpoint/2010/main" val="368915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a:stretch/>
        </p:blipFill>
        <p:spPr bwMode="auto">
          <a:xfrm>
            <a:off x="1003610" y="1556223"/>
            <a:ext cx="7744854" cy="494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28728" y="3681715"/>
            <a:ext cx="6215106" cy="461665"/>
          </a:xfrm>
          <a:prstGeom prst="rect">
            <a:avLst/>
          </a:prstGeom>
          <a:solidFill>
            <a:srgbClr val="FFC000"/>
          </a:solidFill>
          <a:effectLst>
            <a:softEdge rad="127000"/>
          </a:effectLst>
        </p:spPr>
        <p:txBody>
          <a:bodyPr wrap="square" rtlCol="0">
            <a:spAutoFit/>
          </a:bodyPr>
          <a:lstStyle/>
          <a:p>
            <a:r>
              <a:rPr kumimoji="1" lang="en-US" altLang="zh-CN" sz="2400" dirty="0">
                <a:solidFill>
                  <a:schemeClr val="accent4">
                    <a:lumMod val="10000"/>
                  </a:schemeClr>
                </a:solidFill>
                <a:latin typeface="Helvetica" pitchFamily="34" charset="0"/>
              </a:rPr>
              <a:t>(</a:t>
            </a:r>
            <a:r>
              <a:rPr kumimoji="1" lang="en-US" altLang="zh-CN" sz="2400" dirty="0">
                <a:solidFill>
                  <a:srgbClr val="000000"/>
                </a:solidFill>
              </a:rPr>
              <a:t>insist </a:t>
            </a:r>
            <a:r>
              <a:rPr lang="en-US" altLang="zh-CN" sz="2400" dirty="0"/>
              <a:t>/ </a:t>
            </a:r>
            <a:r>
              <a:rPr kumimoji="1" lang="en-US" altLang="zh-CN" sz="2400" dirty="0">
                <a:solidFill>
                  <a:srgbClr val="000000"/>
                </a:solidFill>
              </a:rPr>
              <a:t>innocent</a:t>
            </a:r>
            <a:r>
              <a:rPr kumimoji="1" lang="en-US" altLang="zh-CN" sz="2400" dirty="0">
                <a:solidFill>
                  <a:schemeClr val="accent4">
                    <a:lumMod val="10000"/>
                  </a:schemeClr>
                </a:solidFill>
                <a:latin typeface="Helvetica" pitchFamily="34" charset="0"/>
              </a:rPr>
              <a:t>) </a:t>
            </a:r>
          </a:p>
        </p:txBody>
      </p:sp>
      <p:sp>
        <p:nvSpPr>
          <p:cNvPr id="23" name="TextBox 22"/>
          <p:cNvSpPr txBox="1"/>
          <p:nvPr/>
        </p:nvSpPr>
        <p:spPr>
          <a:xfrm>
            <a:off x="1403648" y="2007863"/>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1428728" y="2445921"/>
            <a:ext cx="6515850" cy="2197525"/>
          </a:xfrm>
          <a:prstGeom prst="rect">
            <a:avLst/>
          </a:prstGeom>
          <a:noFill/>
        </p:spPr>
        <p:txBody>
          <a:bodyPr wrap="square" rtlCol="0">
            <a:spAutoFit/>
          </a:bodyPr>
          <a:lstStyle/>
          <a:p>
            <a:r>
              <a:rPr lang="zh-CN" altLang="en-US" sz="2400" dirty="0">
                <a:latin typeface="华文行楷" pitchFamily="2" charset="-122"/>
                <a:ea typeface="华文行楷" pitchFamily="2" charset="-122"/>
              </a:rPr>
              <a:t>换言之，他越是坚称自己是无辜的，他们就越不相信他。</a:t>
            </a:r>
            <a:endParaRPr lang="zh-CN" altLang="en-US" sz="2400" dirty="0"/>
          </a:p>
          <a:p>
            <a:pPr fontAlgn="base">
              <a:lnSpc>
                <a:spcPct val="135000"/>
              </a:lnSpc>
              <a:spcBef>
                <a:spcPct val="50000"/>
              </a:spcBef>
              <a:spcAft>
                <a:spcPct val="0"/>
              </a:spcAft>
              <a:defRPr/>
            </a:pPr>
            <a:endParaRPr lang="zh-CN" altLang="en-US" sz="2400" dirty="0">
              <a:latin typeface="华文行楷" pitchFamily="2" charset="-122"/>
              <a:ea typeface="华文行楷" pitchFamily="2" charset="-122"/>
            </a:endParaRPr>
          </a:p>
          <a:p>
            <a:pPr fontAlgn="base">
              <a:lnSpc>
                <a:spcPct val="135000"/>
              </a:lnSpc>
              <a:spcBef>
                <a:spcPct val="50000"/>
              </a:spcBef>
              <a:spcAft>
                <a:spcPct val="0"/>
              </a:spcAft>
              <a:defRPr/>
            </a:pPr>
            <a:endParaRPr lang="zh-CN" altLang="en-US" sz="2400" dirty="0">
              <a:latin typeface="华文行楷" pitchFamily="2" charset="-122"/>
              <a:ea typeface="华文行楷" pitchFamily="2" charset="-122"/>
            </a:endParaRPr>
          </a:p>
        </p:txBody>
      </p:sp>
      <p:sp>
        <p:nvSpPr>
          <p:cNvPr id="25" name="TextBox 24"/>
          <p:cNvSpPr txBox="1"/>
          <p:nvPr/>
        </p:nvSpPr>
        <p:spPr>
          <a:xfrm>
            <a:off x="1403648" y="3222309"/>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06685" y="499165"/>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5" name="TextBox 14"/>
          <p:cNvSpPr txBox="1"/>
          <p:nvPr/>
        </p:nvSpPr>
        <p:spPr>
          <a:xfrm>
            <a:off x="3688118" y="668442"/>
            <a:ext cx="3417583"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chemeClr val="accent6">
                    <a:lumMod val="75000"/>
                  </a:schemeClr>
                </a:solidFill>
              </a:rPr>
              <a:t>Functional Patterns</a:t>
            </a:r>
          </a:p>
        </p:txBody>
      </p:sp>
      <p:sp>
        <p:nvSpPr>
          <p:cNvPr id="16" name="矩形 15"/>
          <p:cNvSpPr>
            <a:spLocks noChangeArrowheads="1"/>
          </p:cNvSpPr>
          <p:nvPr/>
        </p:nvSpPr>
        <p:spPr bwMode="auto">
          <a:xfrm>
            <a:off x="1500166" y="4114954"/>
            <a:ext cx="6143668" cy="3036729"/>
          </a:xfrm>
          <a:prstGeom prst="rect">
            <a:avLst/>
          </a:prstGeom>
          <a:noFill/>
          <a:ln w="9525">
            <a:noFill/>
            <a:miter lim="800000"/>
            <a:headEnd/>
            <a:tailEnd/>
          </a:ln>
        </p:spPr>
        <p:txBody>
          <a:bodyPr wrap="square">
            <a:spAutoFit/>
          </a:bodyPr>
          <a:lstStyle/>
          <a:p>
            <a:pPr algn="just">
              <a:lnSpc>
                <a:spcPct val="150000"/>
              </a:lnSpc>
              <a:spcBef>
                <a:spcPct val="50000"/>
              </a:spcBef>
              <a:defRPr/>
            </a:pPr>
            <a:r>
              <a:rPr kumimoji="1" lang="en-US" altLang="zh-CN" sz="2400" dirty="0">
                <a:latin typeface="Helvetica"/>
              </a:rPr>
              <a:t>In other words, the more he </a:t>
            </a:r>
            <a:r>
              <a:rPr kumimoji="1" lang="en-US" altLang="zh-CN" sz="2400" i="1" dirty="0">
                <a:solidFill>
                  <a:srgbClr val="FF0000"/>
                </a:solidFill>
                <a:latin typeface="Helvetica"/>
              </a:rPr>
              <a:t>insisted</a:t>
            </a:r>
            <a:r>
              <a:rPr kumimoji="1" lang="en-US" altLang="zh-CN" sz="2400" dirty="0">
                <a:latin typeface="Helvetica"/>
              </a:rPr>
              <a:t> he was </a:t>
            </a:r>
            <a:r>
              <a:rPr kumimoji="1" lang="en-US" altLang="zh-CN" sz="2400" i="1" dirty="0">
                <a:solidFill>
                  <a:srgbClr val="FF0000"/>
                </a:solidFill>
                <a:latin typeface="Helvetica"/>
              </a:rPr>
              <a:t>innocent</a:t>
            </a:r>
            <a:r>
              <a:rPr kumimoji="1" lang="en-US" altLang="zh-CN" sz="2400" dirty="0">
                <a:latin typeface="Helvetica"/>
              </a:rPr>
              <a:t>, the less they seemed to believe him. </a:t>
            </a:r>
            <a:r>
              <a:rPr lang="zh-CN" altLang="en-US" sz="2400" b="1" i="1" dirty="0"/>
              <a:t>	</a:t>
            </a:r>
          </a:p>
          <a:p>
            <a:pPr algn="just">
              <a:lnSpc>
                <a:spcPct val="150000"/>
              </a:lnSpc>
              <a:spcBef>
                <a:spcPct val="50000"/>
              </a:spcBef>
              <a:defRPr/>
            </a:pPr>
            <a:r>
              <a:rPr kumimoji="1" lang="en-US" altLang="zh-CN" sz="2400" dirty="0">
                <a:latin typeface="Helvetica"/>
              </a:rPr>
              <a:t>.</a:t>
            </a:r>
            <a:endParaRPr kumimoji="1" lang="zh-CN" altLang="en-US" sz="2400" dirty="0">
              <a:latin typeface="Helvetica"/>
            </a:endParaRPr>
          </a:p>
          <a:p>
            <a:pPr algn="just">
              <a:lnSpc>
                <a:spcPts val="2800"/>
              </a:lnSpc>
              <a:spcBef>
                <a:spcPct val="50000"/>
              </a:spcBef>
              <a:defRPr/>
            </a:pPr>
            <a:endParaRPr kumimoji="1" lang="en-US" altLang="zh-CN" sz="2400" dirty="0">
              <a:latin typeface="Helvetica"/>
            </a:endParaRPr>
          </a:p>
        </p:txBody>
      </p:sp>
    </p:spTree>
    <p:extLst>
      <p:ext uri="{BB962C8B-B14F-4D97-AF65-F5344CB8AC3E}">
        <p14:creationId xmlns:p14="http://schemas.microsoft.com/office/powerpoint/2010/main" val="350060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38288" y="2000240"/>
            <a:ext cx="5976937" cy="2585323"/>
          </a:xfrm>
          <a:prstGeom prst="rect">
            <a:avLst/>
          </a:prstGeom>
          <a:noFill/>
          <a:ln w="9525">
            <a:noFill/>
            <a:miter lim="800000"/>
            <a:headEnd/>
            <a:tailEnd/>
          </a:ln>
        </p:spPr>
        <p:txBody>
          <a:bodyPr>
            <a:spAutoFit/>
          </a:bodyPr>
          <a:lstStyle/>
          <a:p>
            <a:r>
              <a:rPr lang="zh-CN" altLang="en-US" sz="2600" dirty="0">
                <a:latin typeface="华文行楷" pitchFamily="2" charset="-122"/>
                <a:ea typeface="华文行楷" pitchFamily="2" charset="-122"/>
              </a:rPr>
              <a:t>我们的研究表明，饮酒和吸毒相应地可能造成学习兴趣减弱，</a:t>
            </a:r>
            <a:r>
              <a:rPr lang="zh-CN" altLang="en-US" sz="2600" dirty="0">
                <a:solidFill>
                  <a:srgbClr val="C00000"/>
                </a:solidFill>
                <a:latin typeface="华文行楷" pitchFamily="2" charset="-122"/>
                <a:ea typeface="华文行楷" pitchFamily="2" charset="-122"/>
              </a:rPr>
              <a:t>因此很可能导致</a:t>
            </a:r>
            <a:r>
              <a:rPr lang="zh-CN" altLang="en-US" sz="2600" dirty="0">
                <a:latin typeface="华文行楷" pitchFamily="2" charset="-122"/>
                <a:ea typeface="华文行楷" pitchFamily="2" charset="-122"/>
              </a:rPr>
              <a:t>学习成绩下降。</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357298"/>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38288" y="3263786"/>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04" y="3822190"/>
            <a:ext cx="6500858" cy="2092881"/>
          </a:xfrm>
          <a:prstGeom prst="rect">
            <a:avLst/>
          </a:prstGeom>
          <a:noFill/>
          <a:ln w="9525">
            <a:noFill/>
            <a:miter lim="800000"/>
            <a:headEnd/>
            <a:tailEnd/>
          </a:ln>
        </p:spPr>
        <p:txBody>
          <a:bodyPr wrap="square">
            <a:spAutoFit/>
          </a:bodyPr>
          <a:lstStyle/>
          <a:p>
            <a:pPr>
              <a:spcBef>
                <a:spcPct val="50000"/>
              </a:spcBef>
            </a:pPr>
            <a:r>
              <a:rPr lang="en-US" altLang="zh-CN" sz="2600" dirty="0">
                <a:latin typeface="Helvetica"/>
              </a:rPr>
              <a:t>According to our studies, alcohol and drug use, in turn, may be linked to disengagement from school, </a:t>
            </a:r>
            <a:r>
              <a:rPr lang="en-US" altLang="zh-CN" sz="2600" b="1" dirty="0">
                <a:solidFill>
                  <a:srgbClr val="FF6600"/>
                </a:solidFill>
                <a:latin typeface="Helvetica"/>
              </a:rPr>
              <a:t>and therefore, is likely to </a:t>
            </a:r>
            <a:r>
              <a:rPr lang="en-US" altLang="zh-CN" sz="2600" dirty="0">
                <a:latin typeface="Helvetica"/>
              </a:rPr>
              <a:t>depress school performance. </a:t>
            </a:r>
          </a:p>
        </p:txBody>
      </p:sp>
      <p:cxnSp>
        <p:nvCxnSpPr>
          <p:cNvPr id="4" name="直接连接符 3"/>
          <p:cNvCxnSpPr/>
          <p:nvPr/>
        </p:nvCxnSpPr>
        <p:spPr>
          <a:xfrm>
            <a:off x="1538333" y="185736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043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44744"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6" name="TextBox 15"/>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a:hlinkClick r:id="" action="ppaction://hlinkshowjump?jump=nextslide"/>
          </p:cNvPr>
          <p:cNvSpPr txBox="1"/>
          <p:nvPr/>
        </p:nvSpPr>
        <p:spPr>
          <a:xfrm>
            <a:off x="6429388" y="5846782"/>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句型提炼</a:t>
            </a:r>
          </a:p>
        </p:txBody>
      </p:sp>
      <p:sp>
        <p:nvSpPr>
          <p:cNvPr id="12" name="TextBox 11"/>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411042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1988840"/>
            <a:ext cx="6273800" cy="2250873"/>
          </a:xfrm>
          <a:prstGeom prst="rect">
            <a:avLst/>
          </a:prstGeom>
          <a:noFill/>
          <a:ln w="9525">
            <a:noFill/>
            <a:miter lim="800000"/>
            <a:headEnd/>
            <a:tailEnd/>
          </a:ln>
        </p:spPr>
        <p:txBody>
          <a:bodyPr>
            <a:spAutoFit/>
          </a:bodyPr>
          <a:lstStyle/>
          <a:p>
            <a:pPr>
              <a:lnSpc>
                <a:spcPct val="120000"/>
              </a:lnSpc>
            </a:pPr>
            <a:r>
              <a:rPr lang="en-US" altLang="zh-CN" sz="2600" dirty="0">
                <a:latin typeface="Helvetica"/>
                <a:ea typeface="华文行楷" pitchFamily="2" charset="-122"/>
              </a:rPr>
              <a:t>According to </a:t>
            </a:r>
            <a:r>
              <a:rPr lang="en-US" altLang="zh-CN" sz="2600" dirty="0" err="1">
                <a:latin typeface="Helvetica"/>
                <a:ea typeface="华文行楷" pitchFamily="2" charset="-122"/>
              </a:rPr>
              <a:t>sb.’s</a:t>
            </a:r>
            <a:r>
              <a:rPr lang="en-US" altLang="zh-CN" sz="2600" dirty="0">
                <a:latin typeface="Helvetica"/>
                <a:ea typeface="华文行楷" pitchFamily="2" charset="-122"/>
              </a:rPr>
              <a:t>  studies / surveys / investigations, </a:t>
            </a:r>
            <a:r>
              <a:rPr lang="en-US" altLang="zh-CN" sz="2600" dirty="0" err="1">
                <a:latin typeface="Helvetica"/>
                <a:ea typeface="华文行楷" pitchFamily="2" charset="-122"/>
              </a:rPr>
              <a:t>sth</a:t>
            </a:r>
            <a:r>
              <a:rPr lang="en-US" altLang="zh-CN" sz="2600" dirty="0">
                <a:latin typeface="Helvetica"/>
                <a:ea typeface="华文行楷" pitchFamily="2" charset="-122"/>
              </a:rPr>
              <a:t>., in turn, may be linked to </a:t>
            </a:r>
            <a:r>
              <a:rPr lang="en-US" altLang="zh-CN" sz="2600" dirty="0" err="1">
                <a:latin typeface="Helvetica"/>
                <a:ea typeface="华文行楷" pitchFamily="2" charset="-122"/>
              </a:rPr>
              <a:t>sth</a:t>
            </a:r>
            <a:r>
              <a:rPr lang="en-US" altLang="zh-CN" sz="2600" dirty="0">
                <a:latin typeface="Helvetica"/>
                <a:ea typeface="华文行楷" pitchFamily="2" charset="-122"/>
              </a:rPr>
              <a:t>., </a:t>
            </a:r>
            <a:r>
              <a:rPr lang="en-US" altLang="zh-CN" sz="2600" b="1" dirty="0">
                <a:solidFill>
                  <a:srgbClr val="E46C0A"/>
                </a:solidFill>
                <a:latin typeface="Helvetica"/>
                <a:ea typeface="华文行楷" pitchFamily="2" charset="-122"/>
              </a:rPr>
              <a:t>and therefore, is likely to </a:t>
            </a:r>
            <a:r>
              <a:rPr lang="en-US" altLang="zh-CN" sz="2600" dirty="0">
                <a:latin typeface="Helvetica"/>
                <a:ea typeface="华文行楷" pitchFamily="2" charset="-122"/>
              </a:rPr>
              <a:t>do </a:t>
            </a:r>
            <a:r>
              <a:rPr lang="en-US" altLang="zh-CN" sz="2600" dirty="0" err="1">
                <a:latin typeface="Helvetica"/>
                <a:ea typeface="华文行楷" pitchFamily="2" charset="-122"/>
              </a:rPr>
              <a:t>sth</a:t>
            </a:r>
            <a:r>
              <a:rPr lang="en-US" altLang="zh-CN" sz="2600" dirty="0">
                <a:latin typeface="Helvetica"/>
                <a:ea typeface="华文行楷" pitchFamily="2" charset="-122"/>
              </a:rPr>
              <a:t>..</a:t>
            </a:r>
            <a:endParaRPr lang="zh-CN" altLang="en-US" sz="2600" dirty="0">
              <a:latin typeface="Helvetica"/>
              <a:ea typeface="华文行楷" pitchFamily="2" charset="-122"/>
            </a:endParaRPr>
          </a:p>
          <a:p>
            <a:pPr>
              <a:lnSpc>
                <a:spcPts val="2800"/>
              </a:lnSpc>
            </a:pPr>
            <a:endParaRPr lang="en-US" altLang="zh-CN" sz="2600" dirty="0">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916955"/>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4561607"/>
            <a:ext cx="6408440" cy="461665"/>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a:solidFill>
                  <a:srgbClr val="71AE0E"/>
                </a:solidFill>
                <a:latin typeface="华文行楷" pitchFamily="2" charset="-122"/>
                <a:ea typeface="华文行楷" pitchFamily="2" charset="-122"/>
              </a:rPr>
              <a:t>某事造成的影响</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439809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46792"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3" name="TextBox 12"/>
          <p:cNvSpPr txBox="1"/>
          <p:nvPr/>
        </p:nvSpPr>
        <p:spPr>
          <a:xfrm>
            <a:off x="206375" y="498475"/>
            <a:ext cx="3481388"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12" name="Picture 2"/>
          <p:cNvPicPr>
            <a:picLocks noChangeAspect="1" noChangeArrowheads="1"/>
          </p:cNvPicPr>
          <p:nvPr/>
        </p:nvPicPr>
        <p:blipFill>
          <a:blip r:embed="rId4" cstate="print"/>
          <a:srcRect/>
          <a:stretch>
            <a:fillRect/>
          </a:stretch>
        </p:blipFill>
        <p:spPr bwMode="auto">
          <a:xfrm>
            <a:off x="0" y="5876925"/>
            <a:ext cx="4208463" cy="957263"/>
          </a:xfrm>
          <a:prstGeom prst="rect">
            <a:avLst/>
          </a:prstGeom>
          <a:noFill/>
          <a:ln w="9525">
            <a:noFill/>
            <a:miter lim="800000"/>
            <a:headEnd/>
            <a:tailEnd/>
          </a:ln>
        </p:spPr>
      </p:pic>
      <p:sp>
        <p:nvSpPr>
          <p:cNvPr id="17" name="TextBox 16">
            <a:hlinkClick r:id="" action="ppaction://hlinkshowjump?jump=nextslide"/>
          </p:cNvPr>
          <p:cNvSpPr txBox="1"/>
          <p:nvPr/>
        </p:nvSpPr>
        <p:spPr>
          <a:xfrm>
            <a:off x="6786578" y="5632468"/>
            <a:ext cx="1173162" cy="368300"/>
          </a:xfrm>
          <a:prstGeom prst="rect">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sz="1800" b="1" dirty="0"/>
              <a:t>句型应用</a:t>
            </a:r>
          </a:p>
        </p:txBody>
      </p:sp>
      <p:sp>
        <p:nvSpPr>
          <p:cNvPr id="16" name="TextBox 15"/>
          <p:cNvSpPr txBox="1"/>
          <p:nvPr/>
        </p:nvSpPr>
        <p:spPr>
          <a:xfrm>
            <a:off x="3797318" y="609881"/>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310050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80" t="15609"/>
          <a:stretch/>
        </p:blipFill>
        <p:spPr bwMode="auto">
          <a:xfrm>
            <a:off x="206685" y="1142984"/>
            <a:ext cx="8794471" cy="57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785786" y="3714752"/>
            <a:ext cx="6858048"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a:solidFill>
                  <a:srgbClr val="000000"/>
                </a:solidFill>
              </a:rPr>
              <a:t>(unsafe </a:t>
            </a:r>
            <a:r>
              <a:rPr kumimoji="1" lang="en-US" altLang="zh-CN" sz="2400" dirty="0">
                <a:solidFill>
                  <a:schemeClr val="accent4">
                    <a:lumMod val="10000"/>
                  </a:schemeClr>
                </a:solidFill>
              </a:rPr>
              <a:t>/ </a:t>
            </a:r>
            <a:r>
              <a:rPr kumimoji="1" lang="en-US" altLang="zh-CN" sz="2400" dirty="0">
                <a:solidFill>
                  <a:srgbClr val="000000"/>
                </a:solidFill>
              </a:rPr>
              <a:t>dirty living conditions / air pollution)</a:t>
            </a:r>
            <a:endParaRPr kumimoji="1" lang="en-US" altLang="zh-CN" sz="2400" dirty="0">
              <a:solidFill>
                <a:schemeClr val="accent4">
                  <a:lumMod val="10000"/>
                </a:schemeClr>
              </a:solidFill>
            </a:endParaRPr>
          </a:p>
        </p:txBody>
      </p:sp>
      <p:sp>
        <p:nvSpPr>
          <p:cNvPr id="23" name="TextBox 22"/>
          <p:cNvSpPr txBox="1"/>
          <p:nvPr/>
        </p:nvSpPr>
        <p:spPr>
          <a:xfrm>
            <a:off x="785786" y="1643050"/>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p:nvPr/>
        </p:nvSpPr>
        <p:spPr>
          <a:xfrm>
            <a:off x="785786" y="2000240"/>
            <a:ext cx="6515850" cy="2105192"/>
          </a:xfrm>
          <a:prstGeom prst="rect">
            <a:avLst/>
          </a:prstGeom>
          <a:noFill/>
        </p:spPr>
        <p:txBody>
          <a:bodyPr wrap="square" rtlCol="0">
            <a:spAutoFit/>
          </a:bodyPr>
          <a:lstStyle/>
          <a:p>
            <a:pPr fontAlgn="base">
              <a:lnSpc>
                <a:spcPct val="120000"/>
              </a:lnSpc>
              <a:spcBef>
                <a:spcPct val="50000"/>
              </a:spcBef>
              <a:spcAft>
                <a:spcPct val="0"/>
              </a:spcAft>
              <a:defRPr/>
            </a:pPr>
            <a:r>
              <a:rPr lang="zh-CN" altLang="en-US" sz="2400" dirty="0">
                <a:latin typeface="华文行楷" pitchFamily="2" charset="-122"/>
                <a:ea typeface="华文行楷" pitchFamily="2" charset="-122"/>
              </a:rPr>
              <a:t>他们的调查表明，癌症村的出现和当地不安全的饮水、糟糕的居住环境和空气污染有关，因此很可能增加了疾病的发生。</a:t>
            </a:r>
          </a:p>
          <a:p>
            <a:pPr fontAlgn="base">
              <a:lnSpc>
                <a:spcPct val="135000"/>
              </a:lnSpc>
              <a:spcBef>
                <a:spcPct val="50000"/>
              </a:spcBef>
              <a:spcAft>
                <a:spcPct val="0"/>
              </a:spcAft>
              <a:defRPr/>
            </a:pPr>
            <a:endParaRPr lang="zh-CN" altLang="en-US" sz="2400" dirty="0">
              <a:latin typeface="华文行楷" pitchFamily="2" charset="-122"/>
              <a:ea typeface="华文行楷" pitchFamily="2" charset="-122"/>
            </a:endParaRPr>
          </a:p>
        </p:txBody>
      </p:sp>
      <p:sp>
        <p:nvSpPr>
          <p:cNvPr id="25" name="TextBox 24"/>
          <p:cNvSpPr txBox="1"/>
          <p:nvPr/>
        </p:nvSpPr>
        <p:spPr>
          <a:xfrm>
            <a:off x="778468" y="3357562"/>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06685" y="499165"/>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6" name="矩形 15"/>
          <p:cNvSpPr>
            <a:spLocks noChangeArrowheads="1"/>
          </p:cNvSpPr>
          <p:nvPr/>
        </p:nvSpPr>
        <p:spPr bwMode="auto">
          <a:xfrm>
            <a:off x="857224" y="4143380"/>
            <a:ext cx="7542492" cy="2431435"/>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dirty="0">
                <a:latin typeface="Helvetica"/>
              </a:rPr>
              <a:t>According to their investigation, the occurrence of cancer villages, in turn, may be linked to the local </a:t>
            </a:r>
            <a:r>
              <a:rPr kumimoji="1" lang="en-US" altLang="zh-CN" sz="2400" i="1" dirty="0">
                <a:solidFill>
                  <a:srgbClr val="FF0000"/>
                </a:solidFill>
                <a:latin typeface="Helvetica"/>
              </a:rPr>
              <a:t>unsafe</a:t>
            </a:r>
            <a:r>
              <a:rPr kumimoji="1" lang="en-US" altLang="zh-CN" sz="2400" dirty="0">
                <a:latin typeface="Helvetica"/>
              </a:rPr>
              <a:t> drinking water, </a:t>
            </a:r>
            <a:r>
              <a:rPr kumimoji="1" lang="en-US" altLang="zh-CN" sz="2400" i="1" dirty="0">
                <a:solidFill>
                  <a:srgbClr val="FF0000"/>
                </a:solidFill>
                <a:latin typeface="Helvetica"/>
              </a:rPr>
              <a:t>dirty living conditions</a:t>
            </a:r>
            <a:r>
              <a:rPr kumimoji="1" lang="en-US" altLang="zh-CN" sz="2400" dirty="0">
                <a:latin typeface="Helvetica"/>
              </a:rPr>
              <a:t> and </a:t>
            </a:r>
            <a:r>
              <a:rPr kumimoji="1" lang="en-US" altLang="zh-CN" sz="2400" i="1" dirty="0">
                <a:solidFill>
                  <a:srgbClr val="FF0000"/>
                </a:solidFill>
                <a:latin typeface="Helvetica"/>
              </a:rPr>
              <a:t>air pollution</a:t>
            </a:r>
            <a:r>
              <a:rPr kumimoji="1" lang="en-US" altLang="zh-CN" sz="2400" dirty="0">
                <a:latin typeface="Helvetica"/>
              </a:rPr>
              <a:t>, and therefore, is likely to create an increase in illness.</a:t>
            </a:r>
            <a:endParaRPr kumimoji="1" lang="zh-CN" altLang="en-US" sz="2400" dirty="0">
              <a:latin typeface="Helvetica"/>
            </a:endParaRPr>
          </a:p>
          <a:p>
            <a:pPr>
              <a:lnSpc>
                <a:spcPts val="2800"/>
              </a:lnSpc>
              <a:spcBef>
                <a:spcPct val="50000"/>
              </a:spcBef>
              <a:defRPr/>
            </a:pPr>
            <a:endParaRPr kumimoji="1" lang="en-US" altLang="zh-CN" sz="2400" dirty="0">
              <a:latin typeface="Helvetica"/>
            </a:endParaRPr>
          </a:p>
        </p:txBody>
      </p:sp>
      <p:sp>
        <p:nvSpPr>
          <p:cNvPr id="14" name="TextBox 13"/>
          <p:cNvSpPr txBox="1"/>
          <p:nvPr/>
        </p:nvSpPr>
        <p:spPr>
          <a:xfrm>
            <a:off x="3797318" y="500042"/>
            <a:ext cx="3417888"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chemeClr val="accent6">
                    <a:lumMod val="75000"/>
                  </a:schemeClr>
                </a:solidFill>
              </a:rPr>
              <a:t>Functional Patterns</a:t>
            </a:r>
          </a:p>
        </p:txBody>
      </p:sp>
    </p:spTree>
    <p:extLst>
      <p:ext uri="{BB962C8B-B14F-4D97-AF65-F5344CB8AC3E}">
        <p14:creationId xmlns:p14="http://schemas.microsoft.com/office/powerpoint/2010/main" val="350060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206685" y="499165"/>
            <a:ext cx="3481433" cy="461665"/>
          </a:xfrm>
          <a:prstGeom prst="rect">
            <a:avLst/>
          </a:prstGeom>
          <a:noFill/>
        </p:spPr>
        <p:txBody>
          <a:bodyPr wrap="square" rtlCol="0">
            <a:spAutoFit/>
          </a:bodyPr>
          <a:lstStyle/>
          <a:p>
            <a:r>
              <a:rPr lang="en-US" altLang="zh-CN" sz="2400" b="1" dirty="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9" name="TextBox 28"/>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grpSp>
        <p:nvGrpSpPr>
          <p:cNvPr id="15" name="Group 35"/>
          <p:cNvGrpSpPr>
            <a:grpSpLocks/>
          </p:cNvGrpSpPr>
          <p:nvPr/>
        </p:nvGrpSpPr>
        <p:grpSpPr bwMode="auto">
          <a:xfrm rot="872659">
            <a:off x="5035749" y="1601457"/>
            <a:ext cx="3899341" cy="2439979"/>
            <a:chOff x="3387742" y="3567824"/>
            <a:chExt cx="1819279" cy="1516886"/>
          </a:xfrm>
        </p:grpSpPr>
        <p:grpSp>
          <p:nvGrpSpPr>
            <p:cNvPr id="20"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702707" y="4001632"/>
              <a:ext cx="1504314" cy="691689"/>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打工还是不打工</a:t>
              </a:r>
              <a:r>
                <a:rPr kumimoji="1" lang="en-US" altLang="en-US" sz="2600" dirty="0">
                  <a:solidFill>
                    <a:srgbClr val="000000"/>
                  </a:solidFill>
                  <a:latin typeface="华文行楷" pitchFamily="2" charset="-122"/>
                  <a:ea typeface="华文行楷" pitchFamily="2" charset="-122"/>
                  <a:cs typeface="华文新魏" pitchFamily="2" charset="-122"/>
                </a:rPr>
                <a:t> </a:t>
              </a:r>
            </a:p>
            <a:p>
              <a:pPr algn="just" eaLnBrk="0" hangingPunct="0">
                <a:lnSpc>
                  <a:spcPct val="85000"/>
                </a:lnSpc>
              </a:pPr>
              <a:r>
                <a:rPr kumimoji="1" lang="en-US" altLang="en-US" sz="2600" dirty="0">
                  <a:solidFill>
                    <a:srgbClr val="000000"/>
                  </a:solidFill>
                  <a:latin typeface="华文行楷" pitchFamily="2" charset="-122"/>
                  <a:ea typeface="华文行楷" pitchFamily="2" charset="-122"/>
                  <a:cs typeface="华文新魏" pitchFamily="2" charset="-122"/>
                </a:rPr>
                <a:t>— </a:t>
              </a:r>
              <a:r>
                <a:rPr kumimoji="1" lang="zh-CN" altLang="en-US" sz="2600" dirty="0">
                  <a:solidFill>
                    <a:srgbClr val="000000"/>
                  </a:solidFill>
                  <a:latin typeface="华文行楷" pitchFamily="2" charset="-122"/>
                  <a:ea typeface="华文行楷" pitchFamily="2" charset="-122"/>
                  <a:cs typeface="华文新魏" pitchFamily="2" charset="-122"/>
                </a:rPr>
                <a:t>这是个问题</a:t>
              </a: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1117645">
            <a:off x="380802" y="2546709"/>
            <a:ext cx="4902244" cy="3571780"/>
            <a:chOff x="3411075" y="3571381"/>
            <a:chExt cx="1742618" cy="1735200"/>
          </a:xfrm>
        </p:grpSpPr>
        <p:grpSp>
          <p:nvGrpSpPr>
            <p:cNvPr id="32" name="Group 21"/>
            <p:cNvGrpSpPr>
              <a:grpSpLocks/>
            </p:cNvGrpSpPr>
            <p:nvPr/>
          </p:nvGrpSpPr>
          <p:grpSpPr bwMode="auto">
            <a:xfrm rot="-396937">
              <a:off x="3411075" y="3571381"/>
              <a:ext cx="1742618" cy="1735200"/>
              <a:chOff x="782616" y="622664"/>
              <a:chExt cx="1742618" cy="1735200"/>
            </a:xfrm>
          </p:grpSpPr>
          <p:sp>
            <p:nvSpPr>
              <p:cNvPr id="34" name="Freeform 6"/>
              <p:cNvSpPr>
                <a:spLocks/>
              </p:cNvSpPr>
              <p:nvPr/>
            </p:nvSpPr>
            <p:spPr bwMode="auto">
              <a:xfrm rot="346487">
                <a:off x="784586" y="663245"/>
                <a:ext cx="1740577" cy="169430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81204" y="620938"/>
                <a:ext cx="1741938" cy="1315109"/>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25486" y="3829545"/>
              <a:ext cx="1693549" cy="793206"/>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a:buAutoNum type="alphaLcPeriod"/>
              </a:pPr>
              <a:r>
                <a:rPr kumimoji="1" lang="en-US" altLang="zh-CN" sz="2600" b="0" dirty="0">
                  <a:solidFill>
                    <a:srgbClr val="8E0000"/>
                  </a:solidFill>
                  <a:latin typeface="Helvetica"/>
                  <a:ea typeface="楷体"/>
                  <a:cs typeface="华文新魏" charset="0"/>
                </a:rPr>
                <a:t>To Work or Not to Work </a:t>
              </a:r>
            </a:p>
            <a:p>
              <a:pPr marL="514350" indent="-514350"/>
              <a:r>
                <a:rPr kumimoji="1" lang="en-US" altLang="zh-CN" sz="2600" b="0" dirty="0">
                  <a:solidFill>
                    <a:srgbClr val="8E0000"/>
                  </a:solidFill>
                  <a:latin typeface="Helvetica"/>
                  <a:ea typeface="楷体"/>
                  <a:cs typeface="华文新魏" charset="0"/>
                </a:rPr>
                <a:t>   – That is the Question  (Title)</a:t>
              </a:r>
              <a:endParaRPr kumimoji="1" lang="zh-CN" altLang="en-US" sz="2600" b="0" dirty="0">
                <a:solidFill>
                  <a:srgbClr val="8E0000"/>
                </a:solidFill>
                <a:latin typeface="Helvetica"/>
                <a:ea typeface="楷体"/>
                <a:cs typeface="华文新魏" charset="0"/>
              </a:endParaRPr>
            </a:p>
            <a:p>
              <a:pPr algn="just" fontAlgn="auto">
                <a:lnSpc>
                  <a:spcPct val="85000"/>
                </a:lnSpc>
                <a:spcBef>
                  <a:spcPts val="0"/>
                </a:spcBef>
                <a:spcAft>
                  <a:spcPts val="0"/>
                </a:spcAft>
                <a:defRPr/>
              </a:pPr>
              <a:endParaRPr kumimoji="1" lang="en-US" altLang="zh-CN" sz="2600" b="0" dirty="0">
                <a:solidFill>
                  <a:srgbClr val="8E0000"/>
                </a:solidFill>
                <a:latin typeface="Helvetica"/>
                <a:ea typeface="楷体"/>
                <a:cs typeface="华文新魏" charset="0"/>
              </a:endParaRPr>
            </a:p>
          </p:txBody>
        </p:sp>
      </p:grpSp>
    </p:spTree>
    <p:extLst>
      <p:ext uri="{BB962C8B-B14F-4D97-AF65-F5344CB8AC3E}">
        <p14:creationId xmlns:p14="http://schemas.microsoft.com/office/powerpoint/2010/main" val="261522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872659">
            <a:off x="4617774" y="1788240"/>
            <a:ext cx="4106894" cy="2595427"/>
            <a:chOff x="3386782" y="3571595"/>
            <a:chExt cx="1765861" cy="1314597"/>
          </a:xfrm>
        </p:grpSpPr>
        <p:grpSp>
          <p:nvGrpSpPr>
            <p:cNvPr id="19" name="Group 21"/>
            <p:cNvGrpSpPr>
              <a:grpSpLocks/>
            </p:cNvGrpSpPr>
            <p:nvPr/>
          </p:nvGrpSpPr>
          <p:grpSpPr bwMode="auto">
            <a:xfrm rot="-396937">
              <a:off x="3386782" y="3571595"/>
              <a:ext cx="1765861" cy="1314597"/>
              <a:chOff x="782611" y="622817"/>
              <a:chExt cx="1765861" cy="1314597"/>
            </a:xfrm>
          </p:grpSpPr>
          <p:sp>
            <p:nvSpPr>
              <p:cNvPr id="24" name="Freeform 6"/>
              <p:cNvSpPr>
                <a:spLocks/>
              </p:cNvSpPr>
              <p:nvPr/>
            </p:nvSpPr>
            <p:spPr bwMode="auto">
              <a:xfrm rot="346487">
                <a:off x="808172" y="664763"/>
                <a:ext cx="1740300" cy="11881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00B0F0"/>
                </a:solidFill>
                <a:round/>
                <a:headEnd/>
                <a:tailEnd/>
              </a:ln>
              <a:effectLst>
                <a:glow rad="139700">
                  <a:schemeClr val="accent5">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86" y="622769"/>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540000">
              <a:off x="3578765" y="3792482"/>
              <a:ext cx="1431263" cy="921312"/>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首先，由于紧张的打工日程，他们用来完成学校作业的时间就减少了</a:t>
              </a:r>
              <a:r>
                <a:rPr lang="zh-CN" altLang="en-US" sz="2800" dirty="0"/>
                <a:t>。</a:t>
              </a: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627103" y="2675624"/>
            <a:ext cx="4548156" cy="3678231"/>
            <a:chOff x="3413046" y="3573285"/>
            <a:chExt cx="1745871" cy="1730562"/>
          </a:xfrm>
        </p:grpSpPr>
        <p:grpSp>
          <p:nvGrpSpPr>
            <p:cNvPr id="27" name="Group 21"/>
            <p:cNvGrpSpPr>
              <a:grpSpLocks/>
            </p:cNvGrpSpPr>
            <p:nvPr/>
          </p:nvGrpSpPr>
          <p:grpSpPr bwMode="auto">
            <a:xfrm rot="-396937">
              <a:off x="3413046" y="3573285"/>
              <a:ext cx="1745871" cy="1730562"/>
              <a:chOff x="784610" y="624985"/>
              <a:chExt cx="1745871" cy="1730562"/>
            </a:xfrm>
          </p:grpSpPr>
          <p:sp>
            <p:nvSpPr>
              <p:cNvPr id="36" name="Freeform 6"/>
              <p:cNvSpPr>
                <a:spLocks/>
              </p:cNvSpPr>
              <p:nvPr/>
            </p:nvSpPr>
            <p:spPr bwMode="auto">
              <a:xfrm rot="346487">
                <a:off x="784610" y="660833"/>
                <a:ext cx="1740587" cy="169471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8537" y="624985"/>
                <a:ext cx="1741944" cy="131454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518421" y="3675799"/>
              <a:ext cx="1551595" cy="1172921"/>
            </a:xfrm>
            <a:prstGeom prst="rect">
              <a:avLst/>
            </a:prstGeom>
            <a:noFill/>
            <a:ln w="9525">
              <a:noFill/>
              <a:miter lim="800000"/>
              <a:headEnd/>
              <a:tailEnd/>
            </a:ln>
          </p:spPr>
          <p:txBody>
            <a:bodyPr wrap="square">
              <a:spAutoFit/>
            </a:bodyPr>
            <a:lstStyle/>
            <a:p>
              <a:r>
                <a:rPr kumimoji="1" lang="en-US" altLang="zh-CN" sz="2600" dirty="0">
                  <a:solidFill>
                    <a:srgbClr val="8E0000"/>
                  </a:solidFill>
                  <a:latin typeface="Helvetica"/>
                  <a:ea typeface="楷体"/>
                  <a:cs typeface="华文新魏" pitchFamily="2" charset="-122"/>
                </a:rPr>
                <a:t>b. First, owing to their demanding work schedule they have less time to devote to school assignments. (Para. 5, L2)</a:t>
              </a:r>
              <a:endParaRPr kumimoji="1" lang="zh-CN" altLang="en-US" sz="2600" dirty="0">
                <a:solidFill>
                  <a:srgbClr val="8E0000"/>
                </a:solidFill>
                <a:latin typeface="Helvetica"/>
                <a:ea typeface="楷体"/>
                <a:cs typeface="华文新魏" pitchFamily="2" charset="-122"/>
              </a:endParaRPr>
            </a:p>
          </p:txBody>
        </p:sp>
      </p:grpSp>
      <p:pic>
        <p:nvPicPr>
          <p:cNvPr id="2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206685" y="499165"/>
            <a:ext cx="3481433" cy="461665"/>
          </a:xfrm>
          <a:prstGeom prst="rect">
            <a:avLst/>
          </a:prstGeom>
          <a:noFill/>
        </p:spPr>
        <p:txBody>
          <a:bodyPr wrap="square" rtlCol="0">
            <a:spAutoFit/>
          </a:bodyPr>
          <a:lstStyle/>
          <a:p>
            <a:r>
              <a:rPr lang="en-US" altLang="zh-CN" sz="2400" b="1" dirty="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2" name="TextBox 21"/>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spTree>
    <p:extLst>
      <p:ext uri="{BB962C8B-B14F-4D97-AF65-F5344CB8AC3E}">
        <p14:creationId xmlns:p14="http://schemas.microsoft.com/office/powerpoint/2010/main" val="151176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8" name="Group 35"/>
          <p:cNvGrpSpPr>
            <a:grpSpLocks/>
          </p:cNvGrpSpPr>
          <p:nvPr/>
        </p:nvGrpSpPr>
        <p:grpSpPr bwMode="auto">
          <a:xfrm rot="291031">
            <a:off x="5274895" y="1340363"/>
            <a:ext cx="3695277" cy="4261539"/>
            <a:chOff x="3454297" y="3519934"/>
            <a:chExt cx="1849718" cy="2579642"/>
          </a:xfrm>
        </p:grpSpPr>
        <p:grpSp>
          <p:nvGrpSpPr>
            <p:cNvPr id="19" name="Group 21"/>
            <p:cNvGrpSpPr>
              <a:grpSpLocks/>
            </p:cNvGrpSpPr>
            <p:nvPr/>
          </p:nvGrpSpPr>
          <p:grpSpPr bwMode="auto">
            <a:xfrm rot="-396937">
              <a:off x="3454297" y="3519934"/>
              <a:ext cx="1849718" cy="2579642"/>
              <a:chOff x="782478" y="579895"/>
              <a:chExt cx="1849718" cy="2579642"/>
            </a:xfrm>
          </p:grpSpPr>
          <p:sp>
            <p:nvSpPr>
              <p:cNvPr id="24" name="Freeform 6"/>
              <p:cNvSpPr>
                <a:spLocks/>
              </p:cNvSpPr>
              <p:nvPr/>
            </p:nvSpPr>
            <p:spPr bwMode="auto">
              <a:xfrm rot="346487">
                <a:off x="890640" y="579895"/>
                <a:ext cx="1741556" cy="25796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3">
                    <a:lumMod val="75000"/>
                  </a:schemeClr>
                </a:solidFill>
                <a:round/>
                <a:headEnd/>
                <a:tailEnd/>
              </a:ln>
              <a:effectLst>
                <a:glow rad="1397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25" name="Freeform 6"/>
              <p:cNvSpPr>
                <a:spLocks/>
              </p:cNvSpPr>
              <p:nvPr/>
            </p:nvSpPr>
            <p:spPr bwMode="auto">
              <a:xfrm rot="485220">
                <a:off x="782478" y="622637"/>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3" name="TextBox 28"/>
            <p:cNvSpPr txBox="1">
              <a:spLocks noChangeArrowheads="1"/>
            </p:cNvSpPr>
            <p:nvPr/>
          </p:nvSpPr>
          <p:spPr bwMode="auto">
            <a:xfrm rot="21407702">
              <a:off x="3594017" y="3683624"/>
              <a:ext cx="1665093" cy="2320450"/>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事实上，赚钱和花钱带来的快感也许过于强烈，以至于有长时间打工史的学生，比如从大二开始就长时间打工的学生，实际上比他们的同学面临 </a:t>
              </a:r>
              <a:endParaRPr kumimoji="1" lang="en-US" altLang="zh-CN"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r>
                <a:rPr kumimoji="1" lang="en-US" altLang="zh-CN" sz="2600" dirty="0">
                  <a:solidFill>
                    <a:srgbClr val="000000"/>
                  </a:solidFill>
                  <a:latin typeface="华文行楷" pitchFamily="2" charset="-122"/>
                  <a:ea typeface="华文行楷" pitchFamily="2" charset="-122"/>
                  <a:cs typeface="华文新魏" pitchFamily="2" charset="-122"/>
                </a:rPr>
                <a:t>  </a:t>
              </a:r>
              <a:r>
                <a:rPr kumimoji="1" lang="zh-CN" altLang="en-US" sz="2600" dirty="0">
                  <a:solidFill>
                    <a:srgbClr val="000000"/>
                  </a:solidFill>
                  <a:latin typeface="华文行楷" pitchFamily="2" charset="-122"/>
                  <a:ea typeface="华文行楷" pitchFamily="2" charset="-122"/>
                  <a:cs typeface="华文新魏" pitchFamily="2" charset="-122"/>
                </a:rPr>
                <a:t>未毕业就辍学的风险  </a:t>
              </a:r>
              <a:endParaRPr kumimoji="1" lang="en-US" altLang="zh-CN"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r>
                <a:rPr kumimoji="1" lang="en-US" altLang="zh-CN" sz="2600" dirty="0">
                  <a:solidFill>
                    <a:srgbClr val="000000"/>
                  </a:solidFill>
                  <a:latin typeface="华文行楷" pitchFamily="2" charset="-122"/>
                  <a:ea typeface="华文行楷" pitchFamily="2" charset="-122"/>
                  <a:cs typeface="华文新魏" pitchFamily="2" charset="-122"/>
                </a:rPr>
                <a:t>     </a:t>
              </a:r>
              <a:r>
                <a:rPr kumimoji="1" lang="zh-CN" altLang="en-US" sz="2600" dirty="0">
                  <a:solidFill>
                    <a:srgbClr val="000000"/>
                  </a:solidFill>
                  <a:latin typeface="华文行楷" pitchFamily="2" charset="-122"/>
                  <a:ea typeface="华文行楷" pitchFamily="2" charset="-122"/>
                  <a:cs typeface="华文新魏" pitchFamily="2" charset="-122"/>
                </a:rPr>
                <a:t>更大。</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26" name="Group 35"/>
          <p:cNvGrpSpPr>
            <a:grpSpLocks/>
          </p:cNvGrpSpPr>
          <p:nvPr/>
        </p:nvGrpSpPr>
        <p:grpSpPr bwMode="auto">
          <a:xfrm rot="-1117645">
            <a:off x="252142" y="1518912"/>
            <a:ext cx="5287895" cy="4365057"/>
            <a:chOff x="3394951" y="3102790"/>
            <a:chExt cx="1823580" cy="2201984"/>
          </a:xfrm>
        </p:grpSpPr>
        <p:grpSp>
          <p:nvGrpSpPr>
            <p:cNvPr id="27" name="Group 21"/>
            <p:cNvGrpSpPr>
              <a:grpSpLocks/>
            </p:cNvGrpSpPr>
            <p:nvPr/>
          </p:nvGrpSpPr>
          <p:grpSpPr bwMode="auto">
            <a:xfrm rot="-396937">
              <a:off x="3394951" y="3102790"/>
              <a:ext cx="1789869" cy="2201984"/>
              <a:chOff x="793537" y="156502"/>
              <a:chExt cx="1789869" cy="220198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841693" y="156502"/>
                <a:ext cx="1741713" cy="220198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78931" y="3148386"/>
              <a:ext cx="1739600" cy="2083590"/>
            </a:xfrm>
            <a:prstGeom prst="rect">
              <a:avLst/>
            </a:prstGeom>
            <a:noFill/>
            <a:ln w="9525">
              <a:noFill/>
              <a:miter lim="800000"/>
              <a:headEnd/>
              <a:tailEnd/>
            </a:ln>
          </p:spPr>
          <p:txBody>
            <a:bodyPr wrap="square">
              <a:spAutoFit/>
            </a:bodyPr>
            <a:lstStyle/>
            <a:p>
              <a:r>
                <a:rPr kumimoji="1" lang="en-US" altLang="zh-CN" sz="2400" dirty="0">
                  <a:solidFill>
                    <a:srgbClr val="8E0000"/>
                  </a:solidFill>
                  <a:latin typeface="Helvetica"/>
                  <a:ea typeface="楷体"/>
                  <a:cs typeface="华文新魏" pitchFamily="2" charset="-122"/>
                </a:rPr>
                <a:t>c.</a:t>
              </a:r>
              <a:r>
                <a:rPr kumimoji="1" lang="en-US" altLang="zh-CN" sz="2600" dirty="0">
                  <a:solidFill>
                    <a:srgbClr val="8E0000"/>
                  </a:solidFill>
                  <a:latin typeface="Helvetica"/>
                  <a:ea typeface="楷体"/>
                  <a:cs typeface="华文新魏" pitchFamily="2" charset="-122"/>
                </a:rPr>
                <a:t> </a:t>
              </a:r>
              <a:r>
                <a:rPr kumimoji="1" lang="en-US" altLang="zh-CN" sz="2400" dirty="0">
                  <a:solidFill>
                    <a:srgbClr val="8E0000"/>
                  </a:solidFill>
                  <a:latin typeface="Helvetica"/>
                  <a:ea typeface="楷体"/>
                  <a:cs typeface="华文新魏" pitchFamily="2" charset="-122"/>
                </a:rPr>
                <a:t>Indeed, the rush from earning and spending money may be so strong that students who have a history of intensive employment, those who, for example, have been working long hours since their second year, are actually at greater risk than their classmates of dropping out before graduating. (Para. 7, L4)</a:t>
              </a:r>
              <a:endParaRPr kumimoji="1" lang="zh-CN" altLang="en-US" sz="2400" dirty="0">
                <a:solidFill>
                  <a:srgbClr val="8E0000"/>
                </a:solidFill>
                <a:latin typeface="Helvetica"/>
                <a:ea typeface="楷体"/>
                <a:cs typeface="华文新魏" pitchFamily="2" charset="-122"/>
              </a:endParaRPr>
            </a:p>
            <a:p>
              <a:pPr algn="just" eaLnBrk="0" hangingPunct="0">
                <a:lnSpc>
                  <a:spcPct val="85000"/>
                </a:lnSpc>
              </a:pPr>
              <a:endParaRPr kumimoji="1" lang="en-US" altLang="zh-CN" sz="2400" dirty="0">
                <a:solidFill>
                  <a:srgbClr val="8E0000"/>
                </a:solidFill>
                <a:latin typeface="Helvetica"/>
                <a:ea typeface="楷体"/>
                <a:cs typeface="华文新魏" pitchFamily="2" charset="-122"/>
              </a:endParaRPr>
            </a:p>
          </p:txBody>
        </p:sp>
      </p:grpSp>
      <p:pic>
        <p:nvPicPr>
          <p:cNvPr id="2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206685" y="499165"/>
            <a:ext cx="3481433" cy="461665"/>
          </a:xfrm>
          <a:prstGeom prst="rect">
            <a:avLst/>
          </a:prstGeom>
          <a:noFill/>
        </p:spPr>
        <p:txBody>
          <a:bodyPr wrap="square" rtlCol="0">
            <a:spAutoFit/>
          </a:bodyPr>
          <a:lstStyle/>
          <a:p>
            <a:r>
              <a:rPr lang="en-US" altLang="zh-CN" sz="2400" b="1" dirty="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2" name="TextBox 21"/>
          <p:cNvSpPr txBox="1"/>
          <p:nvPr/>
        </p:nvSpPr>
        <p:spPr>
          <a:xfrm>
            <a:off x="4113280" y="395567"/>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spTree>
    <p:extLst>
      <p:ext uri="{BB962C8B-B14F-4D97-AF65-F5344CB8AC3E}">
        <p14:creationId xmlns:p14="http://schemas.microsoft.com/office/powerpoint/2010/main" val="151176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strVal val="#ppt_w*0.70"/>
                                          </p:val>
                                        </p:tav>
                                        <p:tav tm="100000">
                                          <p:val>
                                            <p:strVal val="#ppt_w"/>
                                          </p:val>
                                        </p:tav>
                                      </p:tavLst>
                                    </p:anim>
                                    <p:anim calcmode="lin" valueType="num">
                                      <p:cBhvr>
                                        <p:cTn id="15" dur="1000" fill="hold"/>
                                        <p:tgtEl>
                                          <p:spTgt spid="18"/>
                                        </p:tgtEl>
                                        <p:attrNameLst>
                                          <p:attrName>ppt_h</p:attrName>
                                        </p:attrNameLst>
                                      </p:cBhvr>
                                      <p:tavLst>
                                        <p:tav tm="0">
                                          <p:val>
                                            <p:strVal val="#ppt_h"/>
                                          </p:val>
                                        </p:tav>
                                        <p:tav tm="100000">
                                          <p:val>
                                            <p:strVal val="#ppt_h"/>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5340576" y="-604885"/>
            <a:ext cx="3603913" cy="6132623"/>
            <a:chOff x="3235821" y="2327255"/>
            <a:chExt cx="1991041" cy="3712265"/>
          </a:xfrm>
        </p:grpSpPr>
        <p:grpSp>
          <p:nvGrpSpPr>
            <p:cNvPr id="20" name="Group 21"/>
            <p:cNvGrpSpPr>
              <a:grpSpLocks/>
            </p:cNvGrpSpPr>
            <p:nvPr/>
          </p:nvGrpSpPr>
          <p:grpSpPr bwMode="auto">
            <a:xfrm rot="-396937">
              <a:off x="3235821" y="2327255"/>
              <a:ext cx="1991041" cy="3526541"/>
              <a:chOff x="647844" y="-625020"/>
              <a:chExt cx="1991041" cy="3526541"/>
            </a:xfrm>
          </p:grpSpPr>
          <p:sp>
            <p:nvSpPr>
              <p:cNvPr id="22" name="Freeform 6"/>
              <p:cNvSpPr>
                <a:spLocks/>
              </p:cNvSpPr>
              <p:nvPr/>
            </p:nvSpPr>
            <p:spPr bwMode="auto">
              <a:xfrm rot="346487">
                <a:off x="761307" y="670817"/>
                <a:ext cx="1877578" cy="223070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647844" y="-625020"/>
                <a:ext cx="1840327" cy="220175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419872">
              <a:off x="3596880" y="3803840"/>
              <a:ext cx="1504314" cy="2235680"/>
            </a:xfrm>
            <a:prstGeom prst="rect">
              <a:avLst/>
            </a:prstGeom>
            <a:noFill/>
            <a:ln w="9525">
              <a:noFill/>
              <a:miter lim="800000"/>
              <a:headEnd/>
              <a:tailEnd/>
            </a:ln>
          </p:spPr>
          <p:txBody>
            <a:bodyPr>
              <a:spAutoFit/>
            </a:bodyPr>
            <a:lstStyle/>
            <a:p>
              <a:pPr algn="just">
                <a:defRPr/>
              </a:pPr>
              <a:r>
                <a:rPr kumimoji="1" lang="zh-CN" altLang="en-US" sz="2600" dirty="0">
                  <a:solidFill>
                    <a:srgbClr val="000000"/>
                  </a:solidFill>
                  <a:latin typeface="华文行楷" pitchFamily="2" charset="-122"/>
                  <a:ea typeface="华文行楷" pitchFamily="2" charset="-122"/>
                  <a:cs typeface="华文新魏" pitchFamily="2" charset="-122"/>
                </a:rPr>
                <a:t>令我们感到惊讶的是，我们的研究结果促使我们质疑，为何长久以来我们一直坚守着那种打工有利于我们成长的传统想法。</a:t>
              </a:r>
            </a:p>
            <a:p>
              <a:pPr algn="just" fontAlgn="auto">
                <a:spcBef>
                  <a:spcPts val="0"/>
                </a:spcBef>
                <a:spcAft>
                  <a:spcPts val="0"/>
                </a:spcAft>
                <a:defRPr/>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grpSp>
        <p:nvGrpSpPr>
          <p:cNvPr id="31" name="Group 35"/>
          <p:cNvGrpSpPr>
            <a:grpSpLocks/>
          </p:cNvGrpSpPr>
          <p:nvPr/>
        </p:nvGrpSpPr>
        <p:grpSpPr bwMode="auto">
          <a:xfrm rot="20725793">
            <a:off x="686095" y="1826251"/>
            <a:ext cx="4741919" cy="4783412"/>
            <a:chOff x="3444655" y="3152705"/>
            <a:chExt cx="1741972" cy="1729100"/>
          </a:xfrm>
        </p:grpSpPr>
        <p:grpSp>
          <p:nvGrpSpPr>
            <p:cNvPr id="32" name="Group 21"/>
            <p:cNvGrpSpPr>
              <a:grpSpLocks/>
            </p:cNvGrpSpPr>
            <p:nvPr/>
          </p:nvGrpSpPr>
          <p:grpSpPr bwMode="auto">
            <a:xfrm rot="-396937">
              <a:off x="3444655" y="3152705"/>
              <a:ext cx="1741972" cy="1696180"/>
              <a:chOff x="866454" y="210741"/>
              <a:chExt cx="1741972" cy="1696180"/>
            </a:xfrm>
          </p:grpSpPr>
          <p:sp>
            <p:nvSpPr>
              <p:cNvPr id="34" name="Freeform 6"/>
              <p:cNvSpPr>
                <a:spLocks/>
              </p:cNvSpPr>
              <p:nvPr/>
            </p:nvSpPr>
            <p:spPr bwMode="auto">
              <a:xfrm rot="346487">
                <a:off x="868428" y="212326"/>
                <a:ext cx="1739998" cy="169459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866454" y="210741"/>
                <a:ext cx="1741967" cy="160355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4288">
              <a:off x="3559160" y="3356036"/>
              <a:ext cx="1582098" cy="1525769"/>
            </a:xfrm>
            <a:prstGeom prst="rect">
              <a:avLst/>
            </a:prstGeom>
            <a:noFill/>
            <a:ln w="9525">
              <a:noFill/>
              <a:miter lim="800000"/>
              <a:headEnd/>
              <a:tailEnd/>
            </a:ln>
          </p:spPr>
          <p:txBody>
            <a:bodyPr wrap="square">
              <a:spAutoFit/>
            </a:bodyPr>
            <a:lstStyle/>
            <a:p>
              <a:pPr>
                <a:defRPr/>
              </a:pPr>
              <a:r>
                <a:rPr kumimoji="1" lang="en-US" altLang="zh-CN" sz="2600" dirty="0">
                  <a:solidFill>
                    <a:srgbClr val="8E0000"/>
                  </a:solidFill>
                  <a:latin typeface="Helvetica"/>
                  <a:ea typeface="楷体"/>
                  <a:cs typeface="华文新魏" pitchFamily="2" charset="-122"/>
                </a:rPr>
                <a:t>d. To our own surprise, our findings make us question how long we have held on to the conventional assumptions about the great value of work in our formative years. (Para. 9, L4)</a:t>
              </a:r>
            </a:p>
          </p:txBody>
        </p:sp>
      </p:grp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0" y="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206685" y="499165"/>
            <a:ext cx="3481433" cy="461665"/>
          </a:xfrm>
          <a:prstGeom prst="rect">
            <a:avLst/>
          </a:prstGeom>
          <a:noFill/>
        </p:spPr>
        <p:txBody>
          <a:bodyPr wrap="square" rtlCol="0">
            <a:spAutoFit/>
          </a:bodyPr>
          <a:lstStyle/>
          <a:p>
            <a:r>
              <a:rPr lang="en-US" altLang="zh-CN" sz="2400" b="1" dirty="0">
                <a:solidFill>
                  <a:prstClr val="white"/>
                </a:solidFill>
                <a:effectLst>
                  <a:outerShdw blurRad="38100" dist="38100" dir="2700000" algn="tl">
                    <a:srgbClr val="000000">
                      <a:alpha val="43137"/>
                    </a:srgbClr>
                  </a:outerShdw>
                </a:effectLst>
                <a:latin typeface="Comic Sans MS" pitchFamily="66" charset="0"/>
              </a:rPr>
              <a:t>Language focus</a:t>
            </a:r>
            <a:endParaRPr lang="zh-CN" altLang="en-US" sz="2400" b="1" dirty="0">
              <a:solidFill>
                <a:prstClr val="white"/>
              </a:solidFill>
              <a:effectLst>
                <a:outerShdw blurRad="38100" dist="38100" dir="2700000" algn="tl">
                  <a:srgbClr val="000000">
                    <a:alpha val="43137"/>
                  </a:srgbClr>
                </a:outerShdw>
              </a:effectLst>
              <a:latin typeface="Comic Sans MS" pitchFamily="66" charset="0"/>
            </a:endParaRPr>
          </a:p>
        </p:txBody>
      </p:sp>
      <p:sp>
        <p:nvSpPr>
          <p:cNvPr id="27" name="TextBox 26"/>
          <p:cNvSpPr txBox="1"/>
          <p:nvPr/>
        </p:nvSpPr>
        <p:spPr>
          <a:xfrm>
            <a:off x="3785083" y="642918"/>
            <a:ext cx="5001759" cy="461665"/>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400" dirty="0">
                <a:solidFill>
                  <a:srgbClr val="F79646">
                    <a:lumMod val="75000"/>
                  </a:srgbClr>
                </a:solidFill>
              </a:rPr>
              <a:t>Language Appreciation</a:t>
            </a:r>
          </a:p>
        </p:txBody>
      </p:sp>
      <p:pic>
        <p:nvPicPr>
          <p:cNvPr id="16" name="Picture 4">
            <a:hlinkClick r:id="rId6" action="ppaction://hlinksldjump"/>
          </p:cNvPr>
          <p:cNvPicPr>
            <a:picLocks noChangeAspect="1" noChangeArrowheads="1"/>
          </p:cNvPicPr>
          <p:nvPr/>
        </p:nvPicPr>
        <p:blipFill>
          <a:blip r:embed="rId7"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50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ppt_w*0.70"/>
                                          </p:val>
                                        </p:tav>
                                        <p:tav tm="100000">
                                          <p:val>
                                            <p:strVal val="#ppt_w"/>
                                          </p:val>
                                        </p:tav>
                                      </p:tavLst>
                                    </p:anim>
                                    <p:anim calcmode="lin" valueType="num">
                                      <p:cBhvr>
                                        <p:cTn id="8" dur="1000" fill="hold"/>
                                        <p:tgtEl>
                                          <p:spTgt spid="31"/>
                                        </p:tgtEl>
                                        <p:attrNameLst>
                                          <p:attrName>ppt_h</p:attrName>
                                        </p:attrNameLst>
                                      </p:cBhvr>
                                      <p:tavLst>
                                        <p:tav tm="0">
                                          <p:val>
                                            <p:strVal val="#ppt_h"/>
                                          </p:val>
                                        </p:tav>
                                        <p:tav tm="100000">
                                          <p:val>
                                            <p:strVal val="#ppt_h"/>
                                          </p:val>
                                        </p:tav>
                                      </p:tavLst>
                                    </p:anim>
                                    <p:animEffect transition="in" filter="fade">
                                      <p:cBhvr>
                                        <p:cTn id="9" dur="1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834" y="3706772"/>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500034" y="2871613"/>
            <a:ext cx="85010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a:r>
              <a:rPr lang="en-US" altLang="zh-CN" sz="2400" b="0" dirty="0">
                <a:solidFill>
                  <a:schemeClr val="tx1"/>
                </a:solidFill>
                <a:latin typeface="Helvetica" pitchFamily="34" charset="0"/>
              </a:rPr>
              <a:t>2. Many people believe that the only task of college </a:t>
            </a:r>
          </a:p>
          <a:p>
            <a:pPr marL="514350" indent="-514350"/>
            <a:r>
              <a:rPr lang="en-US" altLang="zh-CN" sz="2400" b="0" dirty="0">
                <a:solidFill>
                  <a:schemeClr val="tx1"/>
                </a:solidFill>
                <a:latin typeface="Helvetica" pitchFamily="34" charset="0"/>
              </a:rPr>
              <a:t>    students is to study hard and they should not spend </a:t>
            </a:r>
          </a:p>
          <a:p>
            <a:pPr marL="514350" indent="-514350"/>
            <a:r>
              <a:rPr lang="en-US" altLang="zh-CN" sz="2400" b="0" dirty="0">
                <a:solidFill>
                  <a:schemeClr val="tx1"/>
                </a:solidFill>
                <a:latin typeface="Helvetica" pitchFamily="34" charset="0"/>
              </a:rPr>
              <a:t>    time on part-time job. What do you think?</a:t>
            </a:r>
            <a:endParaRPr lang="en-US" altLang="zh-CN" sz="2400" dirty="0">
              <a:solidFill>
                <a:srgbClr val="1C1C1C"/>
              </a:solidFill>
              <a:latin typeface="Helvetica" pitchFamily="34" charset="0"/>
            </a:endParaRPr>
          </a:p>
        </p:txBody>
      </p:sp>
      <p:sp>
        <p:nvSpPr>
          <p:cNvPr id="16" name="Text Box 18"/>
          <p:cNvSpPr txBox="1">
            <a:spLocks noChangeArrowheads="1"/>
          </p:cNvSpPr>
          <p:nvPr/>
        </p:nvSpPr>
        <p:spPr bwMode="auto">
          <a:xfrm>
            <a:off x="500034" y="4657563"/>
            <a:ext cx="82117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4013" indent="-354013" eaLnBrk="1" hangingPunct="1"/>
            <a:r>
              <a:rPr lang="en-US" altLang="zh-CN" sz="2400" b="0" dirty="0">
                <a:solidFill>
                  <a:schemeClr val="tx1"/>
                </a:solidFill>
                <a:latin typeface="Helvetica" pitchFamily="34" charset="0"/>
              </a:rPr>
              <a:t>3. Do you agree with the author on all the negative impacts of working while studying?</a:t>
            </a:r>
          </a:p>
        </p:txBody>
      </p:sp>
      <p:sp>
        <p:nvSpPr>
          <p:cNvPr id="21" name="TextBox 20">
            <a:hlinkClick r:id="rId4" action="ppaction://hlinksldjump"/>
          </p:cNvPr>
          <p:cNvSpPr txBox="1"/>
          <p:nvPr/>
        </p:nvSpPr>
        <p:spPr>
          <a:xfrm>
            <a:off x="7815738" y="4057428"/>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22" name="Picture 3">
            <a:hlinkClick r:id="rId5"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834" y="5488560"/>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6" action="ppaction://hlinksldjump"/>
          </p:cNvPr>
          <p:cNvSpPr txBox="1"/>
          <p:nvPr/>
        </p:nvSpPr>
        <p:spPr>
          <a:xfrm>
            <a:off x="7815738" y="5843123"/>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14" name="Picture 2"/>
          <p:cNvPicPr>
            <a:picLocks noChangeAspect="1" noChangeArrowheads="1"/>
          </p:cNvPicPr>
          <p:nvPr/>
        </p:nvPicPr>
        <p:blipFill>
          <a:blip r:embed="rId7"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68288" y="492125"/>
            <a:ext cx="2874952"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 name="TextBox 22"/>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pic>
        <p:nvPicPr>
          <p:cNvPr id="26" name="Picture 3">
            <a:hlinkClick r:id="rId8"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834" y="1857364"/>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a:hlinkClick r:id="rId9" action="ppaction://hlinksldjump"/>
          </p:cNvPr>
          <p:cNvSpPr txBox="1"/>
          <p:nvPr/>
        </p:nvSpPr>
        <p:spPr>
          <a:xfrm>
            <a:off x="7815738" y="2214554"/>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9" name="Text Box 18"/>
          <p:cNvSpPr txBox="1">
            <a:spLocks noChangeArrowheads="1"/>
          </p:cNvSpPr>
          <p:nvPr/>
        </p:nvSpPr>
        <p:spPr bwMode="auto">
          <a:xfrm>
            <a:off x="500034" y="1464878"/>
            <a:ext cx="85047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a:r>
              <a:rPr lang="en-US" altLang="zh-CN" sz="2400" b="0" dirty="0">
                <a:solidFill>
                  <a:schemeClr val="tx1"/>
                </a:solidFill>
                <a:latin typeface="Helvetica" pitchFamily="34" charset="0"/>
              </a:rPr>
              <a:t>1. Do you think early employment can build character? </a:t>
            </a:r>
          </a:p>
          <a:p>
            <a:pPr marL="514350" indent="-514350"/>
            <a:r>
              <a:rPr lang="en-US" altLang="zh-CN" sz="2400" b="0" dirty="0">
                <a:solidFill>
                  <a:schemeClr val="tx1"/>
                </a:solidFill>
                <a:latin typeface="Helvetica" pitchFamily="34" charset="0"/>
              </a:rPr>
              <a:t>    Why or why not?</a:t>
            </a:r>
            <a:endParaRPr lang="en-US" altLang="zh-CN" sz="2400" dirty="0">
              <a:solidFill>
                <a:srgbClr val="1C1C1C"/>
              </a:solidFill>
              <a:latin typeface="Helvetica" pitchFamily="34" charset="0"/>
            </a:endParaRPr>
          </a:p>
        </p:txBody>
      </p:sp>
    </p:spTree>
    <p:extLst>
      <p:ext uri="{BB962C8B-B14F-4D97-AF65-F5344CB8AC3E}">
        <p14:creationId xmlns:p14="http://schemas.microsoft.com/office/powerpoint/2010/main" val="3897946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643834" y="2643182"/>
            <a:ext cx="1067915" cy="1008112"/>
            <a:chOff x="6929454" y="2853506"/>
            <a:chExt cx="1067915" cy="1008112"/>
          </a:xfrm>
        </p:grpSpPr>
        <p:pic>
          <p:nvPicPr>
            <p:cNvPr id="20"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9454" y="2853506"/>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hlinkClick r:id="rId2" action="ppaction://hlinksldjump"/>
            </p:cNvPr>
            <p:cNvSpPr txBox="1"/>
            <p:nvPr/>
          </p:nvSpPr>
          <p:spPr>
            <a:xfrm>
              <a:off x="7102690" y="3218676"/>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6" name="Text Box 18"/>
          <p:cNvSpPr txBox="1">
            <a:spLocks noChangeArrowheads="1"/>
          </p:cNvSpPr>
          <p:nvPr/>
        </p:nvSpPr>
        <p:spPr bwMode="auto">
          <a:xfrm>
            <a:off x="642909" y="1643050"/>
            <a:ext cx="978700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4013" indent="-354013" eaLnBrk="1" hangingPunct="1"/>
            <a:r>
              <a:rPr lang="en-US" altLang="zh-CN" sz="2400" b="0" dirty="0">
                <a:solidFill>
                  <a:schemeClr val="tx1"/>
                </a:solidFill>
                <a:latin typeface="Helvetica" pitchFamily="34" charset="0"/>
              </a:rPr>
              <a:t>4. Do you think that part-time jobs may help to build </a:t>
            </a:r>
          </a:p>
          <a:p>
            <a:pPr marL="354013" indent="-354013" eaLnBrk="1" hangingPunct="1"/>
            <a:r>
              <a:rPr lang="en-US" altLang="zh-CN" sz="2400" b="0" dirty="0">
                <a:solidFill>
                  <a:schemeClr val="tx1"/>
                </a:solidFill>
                <a:latin typeface="Helvetica" pitchFamily="34" charset="0"/>
              </a:rPr>
              <a:t>    a sense of responsibility, which in turn may enhance </a:t>
            </a:r>
          </a:p>
          <a:p>
            <a:pPr marL="354013" indent="-354013" eaLnBrk="1" hangingPunct="1"/>
            <a:r>
              <a:rPr lang="en-US" altLang="zh-CN" sz="2400" b="0" dirty="0">
                <a:solidFill>
                  <a:schemeClr val="tx1"/>
                </a:solidFill>
                <a:latin typeface="Helvetica" pitchFamily="34" charset="0"/>
              </a:rPr>
              <a:t>    students’ school performance? Give your reasons.</a:t>
            </a:r>
            <a:endParaRPr lang="zh-CN" altLang="en-US" sz="2400" b="0" dirty="0">
              <a:solidFill>
                <a:schemeClr val="tx1"/>
              </a:solidFill>
              <a:latin typeface="Helvetica" pitchFamily="34" charset="0"/>
            </a:endParaRPr>
          </a:p>
          <a:p>
            <a:pPr marL="457200" indent="-457200" eaLnBrk="1" hangingPunct="1">
              <a:buAutoNum type="arabicPlain" startAt="2"/>
            </a:pPr>
            <a:endParaRPr lang="en-US" altLang="zh-CN" sz="2400" b="0" dirty="0">
              <a:solidFill>
                <a:schemeClr val="tx1"/>
              </a:solidFill>
              <a:latin typeface="Helvetica" pitchFamily="34" charset="0"/>
            </a:endParaRPr>
          </a:p>
        </p:txBody>
      </p:sp>
      <p:sp>
        <p:nvSpPr>
          <p:cNvPr id="17" name="Text Box 18"/>
          <p:cNvSpPr txBox="1">
            <a:spLocks noChangeArrowheads="1"/>
          </p:cNvSpPr>
          <p:nvPr/>
        </p:nvSpPr>
        <p:spPr bwMode="auto">
          <a:xfrm>
            <a:off x="642910" y="4071942"/>
            <a:ext cx="775680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3538" indent="-363538" eaLnBrk="1" hangingPunct="1"/>
            <a:r>
              <a:rPr lang="en-US" altLang="zh-CN" sz="2400" b="0" dirty="0">
                <a:solidFill>
                  <a:schemeClr val="tx1"/>
                </a:solidFill>
                <a:latin typeface="Helvetica" pitchFamily="34" charset="0"/>
              </a:rPr>
              <a:t>5. What are the benefits of part-time employment that   can counteract the negative effects described in the text?</a:t>
            </a:r>
            <a:endParaRPr lang="zh-CN" altLang="en-US" sz="2400" b="0" dirty="0">
              <a:solidFill>
                <a:schemeClr val="tx1"/>
              </a:solidFill>
              <a:latin typeface="Helvetica" pitchFamily="34" charset="0"/>
            </a:endParaRPr>
          </a:p>
          <a:p>
            <a:pPr marL="457200" indent="-457200" algn="just" eaLnBrk="1" hangingPunct="1">
              <a:buAutoNum type="arabicPlain" startAt="3"/>
            </a:pPr>
            <a:endParaRPr lang="en-US" altLang="zh-CN" sz="2400" b="0" dirty="0">
              <a:solidFill>
                <a:schemeClr val="tx1"/>
              </a:solidFill>
              <a:latin typeface="Helvetica" pitchFamily="34" charset="0"/>
            </a:endParaRPr>
          </a:p>
        </p:txBody>
      </p:sp>
      <p:grpSp>
        <p:nvGrpSpPr>
          <p:cNvPr id="13" name="组合 12"/>
          <p:cNvGrpSpPr/>
          <p:nvPr/>
        </p:nvGrpSpPr>
        <p:grpSpPr>
          <a:xfrm>
            <a:off x="7647489" y="4992656"/>
            <a:ext cx="1067915" cy="1008112"/>
            <a:chOff x="6929454" y="4933186"/>
            <a:chExt cx="1067915" cy="1008112"/>
          </a:xfrm>
        </p:grpSpPr>
        <p:pic>
          <p:nvPicPr>
            <p:cNvPr id="22" name="Picture 3">
              <a:hlinkClick r:id="rId4"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9454" y="4933186"/>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hlinkClick r:id="rId4" action="ppaction://hlinksldjump"/>
            </p:cNvPr>
            <p:cNvSpPr txBox="1"/>
            <p:nvPr/>
          </p:nvSpPr>
          <p:spPr>
            <a:xfrm>
              <a:off x="7097703" y="5301357"/>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4" name="Picture 2"/>
          <p:cNvPicPr>
            <a:picLocks noChangeAspect="1" noChangeArrowheads="1"/>
          </p:cNvPicPr>
          <p:nvPr/>
        </p:nvPicPr>
        <p:blipFill>
          <a:blip r:embed="rId5" cstate="print"/>
          <a:srcRect/>
          <a:stretch>
            <a:fillRect/>
          </a:stretch>
        </p:blipFill>
        <p:spPr bwMode="auto">
          <a:xfrm>
            <a:off x="0" y="0"/>
            <a:ext cx="3779838" cy="1152525"/>
          </a:xfrm>
          <a:prstGeom prst="rect">
            <a:avLst/>
          </a:prstGeom>
          <a:noFill/>
          <a:ln w="9525">
            <a:noFill/>
            <a:miter lim="800000"/>
            <a:headEnd/>
            <a:tailEnd/>
          </a:ln>
        </p:spPr>
      </p:pic>
      <p:sp>
        <p:nvSpPr>
          <p:cNvPr id="15" name="TextBox 14"/>
          <p:cNvSpPr txBox="1"/>
          <p:nvPr/>
        </p:nvSpPr>
        <p:spPr>
          <a:xfrm>
            <a:off x="268288" y="492125"/>
            <a:ext cx="2874952"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3" name="TextBox 22"/>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spTree>
    <p:extLst>
      <p:ext uri="{BB962C8B-B14F-4D97-AF65-F5344CB8AC3E}">
        <p14:creationId xmlns:p14="http://schemas.microsoft.com/office/powerpoint/2010/main" val="3897946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8" name="圆角矩形 17"/>
          <p:cNvSpPr/>
          <p:nvPr/>
        </p:nvSpPr>
        <p:spPr>
          <a:xfrm>
            <a:off x="714380" y="2500305"/>
            <a:ext cx="8072462" cy="3357587"/>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44389"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57158" y="2000240"/>
            <a:ext cx="1218349" cy="971545"/>
          </a:xfrm>
          <a:prstGeom prst="rect">
            <a:avLst/>
          </a:prstGeom>
          <a:noFill/>
          <a:ln w="9525">
            <a:noFill/>
            <a:miter lim="800000"/>
            <a:headEnd/>
            <a:tailEnd/>
          </a:ln>
        </p:spPr>
      </p:pic>
      <p:sp>
        <p:nvSpPr>
          <p:cNvPr id="17" name="TextBox 16">
            <a:hlinkClick r:id="rId5" action="ppaction://hlinksldjump"/>
          </p:cNvPr>
          <p:cNvSpPr txBox="1"/>
          <p:nvPr/>
        </p:nvSpPr>
        <p:spPr>
          <a:xfrm>
            <a:off x="500034" y="2252658"/>
            <a:ext cx="1073150" cy="461962"/>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9" name="TextBox 18"/>
          <p:cNvSpPr txBox="1"/>
          <p:nvPr/>
        </p:nvSpPr>
        <p:spPr>
          <a:xfrm>
            <a:off x="900113" y="333375"/>
            <a:ext cx="1584325"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p:cNvSpPr txBox="1">
            <a:spLocks noChangeArrowheads="1"/>
          </p:cNvSpPr>
          <p:nvPr/>
        </p:nvSpPr>
        <p:spPr bwMode="auto">
          <a:xfrm>
            <a:off x="1285884" y="2786058"/>
            <a:ext cx="7572396" cy="2862322"/>
          </a:xfrm>
          <a:prstGeom prst="rect">
            <a:avLst/>
          </a:prstGeom>
          <a:noFill/>
          <a:ln w="9525">
            <a:noFill/>
            <a:miter lim="800000"/>
            <a:headEnd/>
            <a:tailEnd/>
          </a:ln>
        </p:spPr>
        <p:txBody>
          <a:bodyPr wrap="square">
            <a:spAutoFit/>
          </a:bodyPr>
          <a:lstStyle/>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have less time to devote to school assignments;</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get too tired to study because of part-time jobs;</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view school less rewarding;</a:t>
            </a:r>
            <a:endParaRPr lang="zh-CN" altLang="en-US" sz="2400" dirty="0">
              <a:latin typeface="Helvetica"/>
              <a:ea typeface="Cambria Math" pitchFamily="18" charset="0"/>
              <a:cs typeface="Arial" charset="0"/>
            </a:endParaRPr>
          </a:p>
          <a:p>
            <a:pPr marL="174625" indent="-174625">
              <a:lnSpc>
                <a:spcPct val="150000"/>
              </a:lnSpc>
              <a:buFont typeface="Arial" pitchFamily="34" charset="0"/>
              <a:buChar char="•"/>
              <a:defRPr/>
            </a:pPr>
            <a:r>
              <a:rPr lang="en-US" altLang="zh-CN" sz="2400" dirty="0">
                <a:latin typeface="Helvetica"/>
                <a:ea typeface="Cambria Math" pitchFamily="18" charset="0"/>
                <a:cs typeface="Arial" charset="0"/>
              </a:rPr>
              <a:t>To have low correlation between part-time jobs and    their majors.</a:t>
            </a:r>
            <a:endParaRPr lang="en-US" altLang="zh-CN" sz="1800" dirty="0">
              <a:latin typeface="Helvetica"/>
            </a:endParaRPr>
          </a:p>
        </p:txBody>
      </p:sp>
      <p:sp>
        <p:nvSpPr>
          <p:cNvPr id="144401" name="TextBox 22"/>
          <p:cNvSpPr txBox="1">
            <a:spLocks noChangeArrowheads="1"/>
          </p:cNvSpPr>
          <p:nvPr/>
        </p:nvSpPr>
        <p:spPr bwMode="auto">
          <a:xfrm>
            <a:off x="785818" y="1285860"/>
            <a:ext cx="7858148" cy="830997"/>
          </a:xfrm>
          <a:prstGeom prst="rect">
            <a:avLst/>
          </a:prstGeom>
          <a:noFill/>
          <a:ln w="9525">
            <a:noFill/>
            <a:miter lim="800000"/>
            <a:headEnd/>
            <a:tailEnd/>
          </a:ln>
        </p:spPr>
        <p:txBody>
          <a:bodyPr wrap="square">
            <a:spAutoFit/>
          </a:bodyPr>
          <a:lstStyle/>
          <a:p>
            <a:pPr marL="357188" indent="-357188"/>
            <a:r>
              <a:rPr lang="en-US" altLang="zh-CN" sz="2400" dirty="0">
                <a:latin typeface="Helvetica"/>
                <a:ea typeface="Cambria Math" pitchFamily="18" charset="0"/>
                <a:cs typeface="Arial" charset="0"/>
              </a:rPr>
              <a:t>2. What problems will students face with when they        </a:t>
            </a:r>
          </a:p>
          <a:p>
            <a:pPr marL="357188" indent="-357188"/>
            <a:r>
              <a:rPr lang="en-US" altLang="zh-CN" sz="2400" dirty="0">
                <a:latin typeface="Helvetica"/>
                <a:ea typeface="Cambria Math" pitchFamily="18" charset="0"/>
                <a:cs typeface="Arial" charset="0"/>
              </a:rPr>
              <a:t>    take part-time jobs?</a:t>
            </a:r>
            <a:endParaRPr lang="zh-CN" altLang="en-US" sz="2400" dirty="0">
              <a:latin typeface="Helvetica"/>
              <a:ea typeface="Cambria Math" pitchFamily="18" charset="0"/>
              <a:cs typeface="Arial" charset="0"/>
            </a:endParaRPr>
          </a:p>
        </p:txBody>
      </p:sp>
      <p:sp>
        <p:nvSpPr>
          <p:cNvPr id="10" name="矩形 9"/>
          <p:cNvSpPr/>
          <p:nvPr/>
        </p:nvSpPr>
        <p:spPr>
          <a:xfrm>
            <a:off x="3067911" y="427644"/>
            <a:ext cx="4075857" cy="504369"/>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spTree>
    <p:extLst>
      <p:ext uri="{BB962C8B-B14F-4D97-AF65-F5344CB8AC3E}">
        <p14:creationId xmlns:p14="http://schemas.microsoft.com/office/powerpoint/2010/main" val="207756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925008" y="2419717"/>
            <a:ext cx="7790396" cy="4081117"/>
          </a:xfrm>
          <a:prstGeom prst="rect">
            <a:avLst/>
          </a:prstGeom>
          <a:noFill/>
          <a:ln w="9525">
            <a:noFill/>
            <a:miter lim="800000"/>
            <a:headEnd/>
            <a:tailEnd/>
          </a:ln>
        </p:spPr>
        <p:txBody>
          <a:bodyPr wrap="square">
            <a:spAutoFit/>
          </a:bodyPr>
          <a:lstStyle/>
          <a:p>
            <a:pPr marL="342900" indent="-342900">
              <a:lnSpc>
                <a:spcPct val="120000"/>
              </a:lnSpc>
              <a:defRPr/>
            </a:pPr>
            <a:r>
              <a:rPr lang="en-US" altLang="zh-CN" sz="2400" dirty="0">
                <a:latin typeface="Helvetica"/>
                <a:ea typeface="楷体_GB2312" pitchFamily="49" charset="-122"/>
              </a:rPr>
              <a:t>Yes, I think early employment can definitely</a:t>
            </a:r>
          </a:p>
          <a:p>
            <a:pPr marL="342900" indent="-342900">
              <a:lnSpc>
                <a:spcPct val="120000"/>
              </a:lnSpc>
              <a:defRPr/>
            </a:pPr>
            <a:r>
              <a:rPr lang="en-US" altLang="zh-CN" sz="2400" dirty="0">
                <a:latin typeface="Helvetica"/>
                <a:ea typeface="楷体_GB2312" pitchFamily="49" charset="-122"/>
              </a:rPr>
              <a:t>build character because besides study, you</a:t>
            </a:r>
          </a:p>
          <a:p>
            <a:pPr marL="342900" indent="-342900">
              <a:lnSpc>
                <a:spcPct val="120000"/>
              </a:lnSpc>
              <a:defRPr/>
            </a:pPr>
            <a:r>
              <a:rPr lang="en-US" altLang="zh-CN" sz="2400" dirty="0">
                <a:latin typeface="Helvetica"/>
                <a:ea typeface="楷体_GB2312" pitchFamily="49" charset="-122"/>
              </a:rPr>
              <a:t>have to fit yourself into the working environment. </a:t>
            </a:r>
          </a:p>
          <a:p>
            <a:pPr marL="342900" indent="-342900">
              <a:lnSpc>
                <a:spcPct val="120000"/>
              </a:lnSpc>
              <a:defRPr/>
            </a:pPr>
            <a:r>
              <a:rPr lang="en-US" altLang="zh-CN" sz="2400" dirty="0">
                <a:latin typeface="Helvetica"/>
                <a:ea typeface="楷体_GB2312" pitchFamily="49" charset="-122"/>
              </a:rPr>
              <a:t>You can learn interpersonal skills, social </a:t>
            </a:r>
          </a:p>
          <a:p>
            <a:pPr marL="342900" indent="-342900">
              <a:lnSpc>
                <a:spcPct val="120000"/>
              </a:lnSpc>
              <a:defRPr/>
            </a:pPr>
            <a:r>
              <a:rPr lang="en-US" altLang="zh-CN" sz="2400" dirty="0">
                <a:latin typeface="Helvetica"/>
                <a:ea typeface="楷体_GB2312" pitchFamily="49" charset="-122"/>
              </a:rPr>
              <a:t>responsibility and professional ethics in a </a:t>
            </a:r>
          </a:p>
          <a:p>
            <a:pPr marL="342900" indent="-342900">
              <a:lnSpc>
                <a:spcPct val="120000"/>
              </a:lnSpc>
              <a:defRPr/>
            </a:pPr>
            <a:r>
              <a:rPr lang="en-US" altLang="zh-CN" sz="2400" dirty="0">
                <a:latin typeface="Helvetica"/>
                <a:ea typeface="楷体_GB2312" pitchFamily="49" charset="-122"/>
              </a:rPr>
              <a:t>working setting. Moreover, you have to try hard </a:t>
            </a:r>
          </a:p>
          <a:p>
            <a:pPr marL="342900" indent="-342900">
              <a:lnSpc>
                <a:spcPct val="120000"/>
              </a:lnSpc>
              <a:defRPr/>
            </a:pPr>
            <a:r>
              <a:rPr lang="en-US" altLang="zh-CN" sz="2400" dirty="0">
                <a:latin typeface="Helvetica"/>
                <a:ea typeface="楷体_GB2312" pitchFamily="49" charset="-122"/>
              </a:rPr>
              <a:t>to strike a balance between work, study, and play. </a:t>
            </a:r>
          </a:p>
          <a:p>
            <a:pPr marL="342900" indent="-342900">
              <a:lnSpc>
                <a:spcPct val="120000"/>
              </a:lnSpc>
              <a:defRPr/>
            </a:pPr>
            <a:r>
              <a:rPr lang="en-US" altLang="zh-CN" sz="2400" dirty="0">
                <a:latin typeface="Helvetica"/>
                <a:ea typeface="楷体_GB2312" pitchFamily="49" charset="-122"/>
              </a:rPr>
              <a:t>In this way, you will develop a strong sense of </a:t>
            </a:r>
          </a:p>
          <a:p>
            <a:pPr marL="342900" indent="-342900">
              <a:lnSpc>
                <a:spcPct val="120000"/>
              </a:lnSpc>
              <a:defRPr/>
            </a:pPr>
            <a:r>
              <a:rPr lang="en-US" altLang="zh-CN" sz="2400" dirty="0">
                <a:latin typeface="Helvetica"/>
                <a:ea typeface="楷体_GB2312" pitchFamily="49" charset="-122"/>
              </a:rPr>
              <a:t>responsibility and boost your self-confidence.</a:t>
            </a:r>
            <a:endParaRPr lang="zh-CN" altLang="en-US" sz="2400" dirty="0">
              <a:latin typeface="Helvetica"/>
              <a:ea typeface="楷体_GB2312" pitchFamily="49" charset="-122"/>
            </a:endParaRPr>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946390"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sp>
        <p:nvSpPr>
          <p:cNvPr id="9" name="圆角矩形 8"/>
          <p:cNvSpPr/>
          <p:nvPr/>
        </p:nvSpPr>
        <p:spPr>
          <a:xfrm>
            <a:off x="176735" y="2160054"/>
            <a:ext cx="8824421" cy="4555094"/>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06" y="1714488"/>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28796" y="2079504"/>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 Box 18"/>
          <p:cNvSpPr txBox="1">
            <a:spLocks noChangeArrowheads="1"/>
          </p:cNvSpPr>
          <p:nvPr/>
        </p:nvSpPr>
        <p:spPr bwMode="auto">
          <a:xfrm>
            <a:off x="639255" y="1214422"/>
            <a:ext cx="83619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0363" indent="-360363"/>
            <a:r>
              <a:rPr lang="en-US" altLang="zh-CN" sz="2400" b="0" dirty="0">
                <a:solidFill>
                  <a:schemeClr val="tx1"/>
                </a:solidFill>
                <a:latin typeface="Helvetica" pitchFamily="34" charset="0"/>
              </a:rPr>
              <a:t>1. Do you think early employment can build character? </a:t>
            </a:r>
          </a:p>
          <a:p>
            <a:pPr marL="360363" indent="-276225"/>
            <a:r>
              <a:rPr lang="en-US" altLang="zh-CN" sz="2400" b="0" dirty="0">
                <a:solidFill>
                  <a:schemeClr val="tx1"/>
                </a:solidFill>
                <a:latin typeface="Helvetica" pitchFamily="34" charset="0"/>
              </a:rPr>
              <a:t>   Why or why not?</a:t>
            </a:r>
            <a:endParaRPr lang="en-US" altLang="zh-CN" sz="2400" dirty="0">
              <a:solidFill>
                <a:srgbClr val="1C1C1C"/>
              </a:solidFill>
              <a:latin typeface="Helvetica" pitchFamily="34" charset="0"/>
            </a:endParaRPr>
          </a:p>
        </p:txBody>
      </p:sp>
      <p:sp>
        <p:nvSpPr>
          <p:cNvPr id="19" name="TextBox 18"/>
          <p:cNvSpPr txBox="1">
            <a:spLocks noChangeArrowheads="1"/>
          </p:cNvSpPr>
          <p:nvPr/>
        </p:nvSpPr>
        <p:spPr bwMode="auto">
          <a:xfrm>
            <a:off x="1013383" y="2479614"/>
            <a:ext cx="7201956" cy="4154984"/>
          </a:xfrm>
          <a:prstGeom prst="rect">
            <a:avLst/>
          </a:prstGeom>
          <a:solidFill>
            <a:schemeClr val="bg1"/>
          </a:solidFill>
          <a:ln w="9525">
            <a:noFill/>
            <a:miter lim="800000"/>
            <a:headEnd/>
            <a:tailEnd/>
          </a:ln>
        </p:spPr>
        <p:txBody>
          <a:bodyPr wrap="square">
            <a:spAutoFit/>
          </a:bodyPr>
          <a:lstStyle/>
          <a:p>
            <a:pPr marL="342900" indent="-342900">
              <a:defRPr/>
            </a:pPr>
            <a:r>
              <a:rPr lang="en-US" altLang="zh-CN" sz="2400" dirty="0">
                <a:latin typeface="Helvetica"/>
                <a:ea typeface="楷体_GB2312" pitchFamily="49" charset="-122"/>
              </a:rPr>
              <a:t>No, not necessarily. Though early employment</a:t>
            </a:r>
          </a:p>
          <a:p>
            <a:pPr marL="342900" indent="-342900">
              <a:defRPr/>
            </a:pPr>
            <a:r>
              <a:rPr lang="en-US" altLang="zh-CN" sz="2400" dirty="0">
                <a:latin typeface="Helvetica"/>
                <a:ea typeface="楷体_GB2312" pitchFamily="49" charset="-122"/>
              </a:rPr>
              <a:t>may help students to gain some work experience, </a:t>
            </a:r>
          </a:p>
          <a:p>
            <a:pPr marL="342900" indent="-342900">
              <a:defRPr/>
            </a:pPr>
            <a:r>
              <a:rPr lang="en-US" altLang="zh-CN" sz="2400" dirty="0">
                <a:latin typeface="Helvetica"/>
                <a:ea typeface="楷体_GB2312" pitchFamily="49" charset="-122"/>
              </a:rPr>
              <a:t>it is not necessarily helpful in building </a:t>
            </a:r>
          </a:p>
          <a:p>
            <a:pPr marL="342900" indent="-342900">
              <a:defRPr/>
            </a:pPr>
            <a:r>
              <a:rPr lang="en-US" altLang="zh-CN" sz="2400" dirty="0">
                <a:latin typeface="Helvetica"/>
                <a:ea typeface="楷体_GB2312" pitchFamily="49" charset="-122"/>
              </a:rPr>
              <a:t>their character. Because they have to spend</a:t>
            </a:r>
          </a:p>
          <a:p>
            <a:pPr marL="342900" indent="-342900" algn="just">
              <a:defRPr/>
            </a:pPr>
            <a:r>
              <a:rPr lang="en-US" altLang="zh-CN" sz="2400" dirty="0">
                <a:latin typeface="Helvetica"/>
                <a:ea typeface="楷体_GB2312" pitchFamily="49" charset="-122"/>
              </a:rPr>
              <a:t>quite a lot of time working and may become </a:t>
            </a:r>
          </a:p>
          <a:p>
            <a:pPr marL="342900" indent="-342900">
              <a:defRPr/>
            </a:pPr>
            <a:r>
              <a:rPr lang="en-US" altLang="zh-CN" sz="2400" dirty="0">
                <a:latin typeface="Helvetica"/>
                <a:ea typeface="楷体_GB2312" pitchFamily="49" charset="-122"/>
              </a:rPr>
              <a:t>less responsible or less committed to their </a:t>
            </a:r>
          </a:p>
          <a:p>
            <a:pPr marL="342900" indent="-342900">
              <a:defRPr/>
            </a:pPr>
            <a:r>
              <a:rPr lang="en-US" altLang="zh-CN" sz="2400" dirty="0">
                <a:latin typeface="Helvetica"/>
                <a:ea typeface="楷体_GB2312" pitchFamily="49" charset="-122"/>
              </a:rPr>
              <a:t>study. Too much work may also lead to alcohol</a:t>
            </a:r>
          </a:p>
          <a:p>
            <a:pPr marL="342900" indent="-342900">
              <a:defRPr/>
            </a:pPr>
            <a:r>
              <a:rPr lang="en-US" altLang="zh-CN" sz="2400" dirty="0">
                <a:latin typeface="Helvetica"/>
                <a:ea typeface="楷体_GB2312" pitchFamily="49" charset="-122"/>
              </a:rPr>
              <a:t>and drug abuse. So, in some cases, early </a:t>
            </a:r>
          </a:p>
          <a:p>
            <a:pPr marL="342900" indent="-342900">
              <a:defRPr/>
            </a:pPr>
            <a:r>
              <a:rPr lang="en-US" altLang="zh-CN" sz="2400" dirty="0">
                <a:latin typeface="Helvetica"/>
                <a:ea typeface="楷体_GB2312" pitchFamily="49" charset="-122"/>
              </a:rPr>
              <a:t>employment would undermine character building </a:t>
            </a:r>
          </a:p>
          <a:p>
            <a:pPr marL="342900" indent="-342900">
              <a:defRPr/>
            </a:pPr>
            <a:r>
              <a:rPr lang="en-US" altLang="zh-CN" sz="2400" dirty="0">
                <a:latin typeface="Helvetica"/>
                <a:ea typeface="楷体_GB2312" pitchFamily="49" charset="-122"/>
              </a:rPr>
              <a:t>rather than help it.</a:t>
            </a:r>
          </a:p>
          <a:p>
            <a:pPr marL="342900" indent="-342900">
              <a:defRPr/>
            </a:pPr>
            <a:endParaRPr lang="en-US" altLang="zh-CN" sz="2400" dirty="0">
              <a:latin typeface="Helvetica"/>
              <a:ea typeface="楷体_GB2312" pitchFamily="49" charset="-122"/>
            </a:endParaRPr>
          </a:p>
        </p:txBody>
      </p:sp>
      <p:pic>
        <p:nvPicPr>
          <p:cNvPr id="12" name="Picture 4">
            <a:hlinkClick r:id="rId4" action="ppaction://hlinksldjump"/>
          </p:cNvPr>
          <p:cNvPicPr>
            <a:picLocks noChangeAspect="1" noChangeArrowheads="1"/>
          </p:cNvPicPr>
          <p:nvPr/>
        </p:nvPicPr>
        <p:blipFill>
          <a:blip r:embed="rId5"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28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1067915" y="2714621"/>
            <a:ext cx="7576049" cy="3637919"/>
          </a:xfrm>
          <a:prstGeom prst="rect">
            <a:avLst/>
          </a:prstGeom>
          <a:noFill/>
          <a:ln w="9525">
            <a:noFill/>
            <a:miter lim="800000"/>
            <a:headEnd/>
            <a:tailEnd/>
          </a:ln>
        </p:spPr>
        <p:txBody>
          <a:bodyPr wrap="square">
            <a:spAutoFit/>
          </a:bodyPr>
          <a:lstStyle/>
          <a:p>
            <a:pPr marL="342900" indent="-342900">
              <a:lnSpc>
                <a:spcPct val="120000"/>
              </a:lnSpc>
              <a:defRPr/>
            </a:pPr>
            <a:r>
              <a:rPr lang="en-US" altLang="zh-CN" sz="2400" dirty="0">
                <a:latin typeface="Helvetica"/>
                <a:ea typeface="楷体_GB2312" pitchFamily="49" charset="-122"/>
              </a:rPr>
              <a:t>Yes. </a:t>
            </a:r>
          </a:p>
          <a:p>
            <a:pPr marL="342900" indent="-342900">
              <a:lnSpc>
                <a:spcPct val="120000"/>
              </a:lnSpc>
              <a:buFont typeface="Arial" pitchFamily="34" charset="0"/>
              <a:buChar char="•"/>
              <a:defRPr/>
            </a:pPr>
            <a:r>
              <a:rPr lang="en-US" altLang="zh-CN" sz="2400" dirty="0">
                <a:latin typeface="Helvetica"/>
                <a:ea typeface="楷体_GB2312" pitchFamily="49" charset="-122"/>
              </a:rPr>
              <a:t>Hardly have any extra time for work;</a:t>
            </a:r>
            <a:endParaRPr lang="zh-CN" altLang="en-US" sz="2400" dirty="0">
              <a:latin typeface="Helvetica"/>
              <a:ea typeface="楷体_GB2312" pitchFamily="49" charset="-122"/>
            </a:endParaRPr>
          </a:p>
          <a:p>
            <a:pPr marL="342900" indent="-342900">
              <a:lnSpc>
                <a:spcPct val="120000"/>
              </a:lnSpc>
              <a:buFont typeface="Arial" pitchFamily="34" charset="0"/>
              <a:buChar char="•"/>
              <a:defRPr/>
            </a:pPr>
            <a:r>
              <a:rPr lang="en-US" altLang="zh-CN" sz="2400" dirty="0">
                <a:latin typeface="Helvetica"/>
                <a:ea typeface="楷体_GB2312" pitchFamily="49" charset="-122"/>
              </a:rPr>
              <a:t>Working part-time will depress school performance;</a:t>
            </a:r>
            <a:endParaRPr lang="zh-CN" altLang="en-US" sz="2400" dirty="0">
              <a:latin typeface="Helvetica"/>
              <a:ea typeface="楷体_GB2312" pitchFamily="49" charset="-122"/>
            </a:endParaRPr>
          </a:p>
          <a:p>
            <a:pPr marL="342900" indent="-342900">
              <a:lnSpc>
                <a:spcPct val="120000"/>
              </a:lnSpc>
              <a:buFont typeface="Arial" pitchFamily="34" charset="0"/>
              <a:buChar char="•"/>
              <a:defRPr/>
            </a:pPr>
            <a:r>
              <a:rPr lang="en-US" altLang="zh-CN" sz="2400" dirty="0">
                <a:latin typeface="Helvetica"/>
                <a:ea typeface="楷体_GB2312" pitchFamily="49" charset="-122"/>
              </a:rPr>
              <a:t>Many working students skip class, or copy others’ assignments; </a:t>
            </a:r>
            <a:endParaRPr lang="zh-CN" altLang="en-US" sz="2400" dirty="0">
              <a:latin typeface="Helvetica"/>
              <a:ea typeface="楷体_GB2312" pitchFamily="49" charset="-122"/>
            </a:endParaRPr>
          </a:p>
          <a:p>
            <a:pPr marL="342900" indent="-342900">
              <a:lnSpc>
                <a:spcPct val="120000"/>
              </a:lnSpc>
              <a:buFont typeface="Arial" pitchFamily="34" charset="0"/>
              <a:buChar char="•"/>
              <a:defRPr/>
            </a:pPr>
            <a:r>
              <a:rPr lang="en-US" altLang="zh-CN" sz="2400" dirty="0">
                <a:latin typeface="Helvetica"/>
                <a:ea typeface="楷体_GB2312" pitchFamily="49" charset="-122"/>
              </a:rPr>
              <a:t>If they cannot be a responsible student at school, how could they become responsible people after graduation?</a:t>
            </a:r>
            <a:endParaRPr lang="zh-CN" altLang="en-US" sz="2400" dirty="0">
              <a:latin typeface="Helvetica"/>
              <a:ea typeface="楷体_GB2312" pitchFamily="49" charset="-122"/>
            </a:endParaRPr>
          </a:p>
        </p:txBody>
      </p:sp>
      <p:pic>
        <p:nvPicPr>
          <p:cNvPr id="287750"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946390"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357158" y="1214422"/>
            <a:ext cx="8650008" cy="1200329"/>
          </a:xfrm>
          <a:prstGeom prst="rect">
            <a:avLst/>
          </a:prstGeom>
          <a:noFill/>
          <a:ln w="9525">
            <a:noFill/>
            <a:miter lim="800000"/>
            <a:headEnd/>
            <a:tailEnd/>
          </a:ln>
        </p:spPr>
        <p:txBody>
          <a:bodyPr wrap="square">
            <a:spAutoFit/>
          </a:bodyPr>
          <a:lstStyle/>
          <a:p>
            <a:pPr marL="360363" indent="-360363"/>
            <a:r>
              <a:rPr lang="en-US" altLang="zh-CN" sz="2400" dirty="0">
                <a:latin typeface="Helvetica"/>
                <a:ea typeface="楷体_GB2312" pitchFamily="49" charset="-122"/>
              </a:rPr>
              <a:t>2. Many people believe that the only task for college students is to study hard and they should not spend time on part-time job. What do you think?</a:t>
            </a:r>
            <a:endParaRPr lang="en-US" altLang="zh-CN" sz="2400" dirty="0">
              <a:solidFill>
                <a:srgbClr val="1C1C1C"/>
              </a:solidFill>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sp>
        <p:nvSpPr>
          <p:cNvPr id="9" name="圆角矩形 8"/>
          <p:cNvSpPr/>
          <p:nvPr/>
        </p:nvSpPr>
        <p:spPr>
          <a:xfrm>
            <a:off x="357158" y="2428868"/>
            <a:ext cx="8429684" cy="4214842"/>
          </a:xfrm>
          <a:prstGeom prst="roundRect">
            <a:avLst>
              <a:gd name="adj" fmla="val 21876"/>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0564"/>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76735" y="2514565"/>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Box 16"/>
          <p:cNvSpPr txBox="1">
            <a:spLocks noChangeArrowheads="1"/>
          </p:cNvSpPr>
          <p:nvPr/>
        </p:nvSpPr>
        <p:spPr bwMode="auto">
          <a:xfrm>
            <a:off x="1067915" y="2714621"/>
            <a:ext cx="7429500" cy="3785652"/>
          </a:xfrm>
          <a:prstGeom prst="rect">
            <a:avLst/>
          </a:prstGeom>
          <a:solidFill>
            <a:schemeClr val="bg1"/>
          </a:solidFill>
          <a:ln w="9525">
            <a:noFill/>
            <a:miter lim="800000"/>
            <a:headEnd/>
            <a:tailEnd/>
          </a:ln>
        </p:spPr>
        <p:txBody>
          <a:bodyPr wrap="square">
            <a:spAutoFit/>
          </a:bodyPr>
          <a:lstStyle/>
          <a:p>
            <a:pPr marL="342900" indent="-342900" algn="just">
              <a:defRPr/>
            </a:pPr>
            <a:r>
              <a:rPr lang="en-US" altLang="zh-CN" sz="2400" dirty="0">
                <a:latin typeface="Helvetica"/>
                <a:ea typeface="楷体_GB2312" pitchFamily="49" charset="-122"/>
              </a:rPr>
              <a:t>No. College students should:</a:t>
            </a:r>
          </a:p>
          <a:p>
            <a:pPr marL="342900" indent="-342900">
              <a:buFont typeface="Arial" pitchFamily="34" charset="0"/>
              <a:buChar char="•"/>
              <a:defRPr/>
            </a:pPr>
            <a:r>
              <a:rPr lang="en-US" altLang="zh-CN" sz="2400" dirty="0">
                <a:latin typeface="Helvetica"/>
                <a:ea typeface="楷体_GB2312" pitchFamily="49" charset="-122"/>
              </a:rPr>
              <a:t>prepare for future careers and develop other skills;</a:t>
            </a:r>
            <a:endParaRPr lang="zh-CN" altLang="en-US" sz="2400" dirty="0">
              <a:latin typeface="Helvetica"/>
              <a:ea typeface="楷体_GB2312" pitchFamily="49" charset="-122"/>
            </a:endParaRPr>
          </a:p>
          <a:p>
            <a:pPr marL="342900" indent="-342900">
              <a:buFont typeface="Arial" pitchFamily="34" charset="0"/>
              <a:buChar char="•"/>
              <a:defRPr/>
            </a:pPr>
            <a:r>
              <a:rPr lang="en-US" altLang="zh-CN" sz="2400" dirty="0">
                <a:latin typeface="Helvetica"/>
                <a:ea typeface="楷体_GB2312" pitchFamily="49" charset="-122"/>
              </a:rPr>
              <a:t>surviving in society requires more than book knowledge; </a:t>
            </a:r>
            <a:endParaRPr lang="zh-CN" altLang="en-US" sz="2400" dirty="0">
              <a:latin typeface="Helvetica"/>
              <a:ea typeface="楷体_GB2312" pitchFamily="49" charset="-122"/>
            </a:endParaRPr>
          </a:p>
          <a:p>
            <a:pPr marL="342900" indent="-342900">
              <a:buFont typeface="Arial" pitchFamily="34" charset="0"/>
              <a:buChar char="•"/>
              <a:defRPr/>
            </a:pPr>
            <a:r>
              <a:rPr lang="en-US" altLang="zh-CN" sz="2400" dirty="0">
                <a:latin typeface="Helvetica"/>
                <a:ea typeface="楷体_GB2312" pitchFamily="49" charset="-122"/>
              </a:rPr>
              <a:t>expose themselves to the real world and acquire basic surviving skills;</a:t>
            </a:r>
            <a:endParaRPr lang="zh-CN" altLang="en-US" sz="2400" dirty="0">
              <a:latin typeface="Helvetica"/>
              <a:ea typeface="楷体_GB2312" pitchFamily="49" charset="-122"/>
            </a:endParaRPr>
          </a:p>
          <a:p>
            <a:pPr marL="342900" indent="-342900">
              <a:buFont typeface="Arial" pitchFamily="34" charset="0"/>
              <a:buChar char="•"/>
              <a:defRPr/>
            </a:pPr>
            <a:r>
              <a:rPr lang="en-US" altLang="zh-CN" sz="2400" dirty="0">
                <a:latin typeface="Helvetica"/>
                <a:ea typeface="楷体_GB2312" pitchFamily="49" charset="-122"/>
              </a:rPr>
              <a:t>learn how to manage their money and become less dependent on their parents.</a:t>
            </a:r>
          </a:p>
          <a:p>
            <a:pPr marL="342900" indent="-342900">
              <a:defRPr/>
            </a:pPr>
            <a:endParaRPr lang="en-US" altLang="zh-CN" sz="2400" dirty="0">
              <a:latin typeface="Helvetica"/>
              <a:ea typeface="楷体_GB2312" pitchFamily="49" charset="-122"/>
            </a:endParaRPr>
          </a:p>
          <a:p>
            <a:pPr marL="342900" indent="-342900">
              <a:buFont typeface="Arial" pitchFamily="34" charset="0"/>
              <a:buChar char="•"/>
              <a:defRPr/>
            </a:pPr>
            <a:endParaRPr lang="zh-CN" altLang="en-US" sz="2400" dirty="0">
              <a:latin typeface="Helvetica"/>
              <a:ea typeface="楷体_GB2312" pitchFamily="49" charset="-122"/>
            </a:endParaRPr>
          </a:p>
        </p:txBody>
      </p:sp>
      <p:pic>
        <p:nvPicPr>
          <p:cNvPr id="15"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28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50" name="Picture 2"/>
          <p:cNvPicPr>
            <a:picLocks noChangeAspect="1" noChangeArrowheads="1"/>
          </p:cNvPicPr>
          <p:nvPr/>
        </p:nvPicPr>
        <p:blipFill>
          <a:blip r:embed="rId2" cstate="print"/>
          <a:srcRect/>
          <a:stretch>
            <a:fillRect/>
          </a:stretch>
        </p:blipFill>
        <p:spPr bwMode="auto">
          <a:xfrm>
            <a:off x="0" y="-142900"/>
            <a:ext cx="3779838" cy="1152525"/>
          </a:xfrm>
          <a:prstGeom prst="rect">
            <a:avLst/>
          </a:prstGeom>
          <a:noFill/>
          <a:ln w="9525">
            <a:noFill/>
            <a:miter lim="800000"/>
            <a:headEnd/>
            <a:tailEnd/>
          </a:ln>
        </p:spPr>
      </p:pic>
      <p:sp>
        <p:nvSpPr>
          <p:cNvPr id="18" name="TextBox 17"/>
          <p:cNvSpPr txBox="1"/>
          <p:nvPr/>
        </p:nvSpPr>
        <p:spPr>
          <a:xfrm>
            <a:off x="268288" y="349225"/>
            <a:ext cx="2803514"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 name="TextBox 19">
            <a:hlinkClick r:id="rId3" action="ppaction://hlinksldjump"/>
          </p:cNvPr>
          <p:cNvSpPr txBox="1"/>
          <p:nvPr/>
        </p:nvSpPr>
        <p:spPr>
          <a:xfrm>
            <a:off x="268288" y="1826916"/>
            <a:ext cx="1359693"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9" name="TextBox 18"/>
          <p:cNvSpPr txBox="1"/>
          <p:nvPr/>
        </p:nvSpPr>
        <p:spPr>
          <a:xfrm>
            <a:off x="4916488" y="219654"/>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sp>
        <p:nvSpPr>
          <p:cNvPr id="21" name="TextBox 20"/>
          <p:cNvSpPr txBox="1"/>
          <p:nvPr/>
        </p:nvSpPr>
        <p:spPr>
          <a:xfrm>
            <a:off x="500066" y="3102258"/>
            <a:ext cx="8358214" cy="1717393"/>
          </a:xfrm>
          <a:prstGeom prst="rect">
            <a:avLst/>
          </a:prstGeom>
          <a:solidFill>
            <a:schemeClr val="bg1"/>
          </a:solidFill>
        </p:spPr>
        <p:txBody>
          <a:bodyPr wrap="square" rtlCol="0">
            <a:spAutoFit/>
          </a:bodyPr>
          <a:lstStyle/>
          <a:p>
            <a:pPr>
              <a:lnSpc>
                <a:spcPct val="110000"/>
              </a:lnSpc>
            </a:pPr>
            <a:r>
              <a:rPr lang="en-US" altLang="zh-CN" sz="2400" dirty="0">
                <a:latin typeface="Helvetica"/>
                <a:ea typeface="楷体_GB2312" pitchFamily="49" charset="-122"/>
              </a:rPr>
              <a:t>Some of them work with their professors in the lab, so their work does not interfere with their study. In fact, working may benefit their study because they can apply what is learned in class in practice. </a:t>
            </a:r>
            <a:endParaRPr lang="zh-CN" altLang="en-US" sz="2400" dirty="0">
              <a:latin typeface="Helvetica"/>
              <a:ea typeface="楷体_GB2312" pitchFamily="49" charset="-122"/>
            </a:endParaRPr>
          </a:p>
        </p:txBody>
      </p:sp>
      <p:sp>
        <p:nvSpPr>
          <p:cNvPr id="22" name="矩形 21"/>
          <p:cNvSpPr/>
          <p:nvPr/>
        </p:nvSpPr>
        <p:spPr>
          <a:xfrm>
            <a:off x="500066" y="1226750"/>
            <a:ext cx="7786710" cy="830997"/>
          </a:xfrm>
          <a:prstGeom prst="rect">
            <a:avLst/>
          </a:prstGeom>
        </p:spPr>
        <p:txBody>
          <a:bodyPr wrap="square">
            <a:spAutoFit/>
          </a:bodyPr>
          <a:lstStyle/>
          <a:p>
            <a:pPr marL="457200" indent="-373063"/>
            <a:r>
              <a:rPr lang="en-US" altLang="zh-CN" sz="2400" dirty="0">
                <a:latin typeface="Helvetica" pitchFamily="34" charset="0"/>
              </a:rPr>
              <a:t>3. Do you agree with the author on all the negative impacts of working while studying?</a:t>
            </a:r>
            <a:endParaRPr lang="zh-CN" altLang="en-US" sz="2400" dirty="0">
              <a:latin typeface="Helvetica" pitchFamily="34" charset="0"/>
            </a:endParaRPr>
          </a:p>
        </p:txBody>
      </p:sp>
      <p:sp>
        <p:nvSpPr>
          <p:cNvPr id="9" name="圆角矩形 8"/>
          <p:cNvSpPr/>
          <p:nvPr/>
        </p:nvSpPr>
        <p:spPr>
          <a:xfrm>
            <a:off x="207764" y="2786058"/>
            <a:ext cx="8721954" cy="2357454"/>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40" y="2214554"/>
            <a:ext cx="1016040" cy="959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15259" y="2553191"/>
            <a:ext cx="66469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12"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22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42843" y="2285992"/>
            <a:ext cx="8868089" cy="4357718"/>
          </a:xfrm>
          <a:prstGeom prst="roundRect">
            <a:avLst>
              <a:gd name="adj" fmla="val 17832"/>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142900"/>
            <a:ext cx="3779838" cy="1152525"/>
          </a:xfrm>
          <a:prstGeom prst="rect">
            <a:avLst/>
          </a:prstGeom>
          <a:noFill/>
          <a:ln w="9525">
            <a:noFill/>
            <a:miter lim="800000"/>
            <a:headEnd/>
            <a:tailEnd/>
          </a:ln>
        </p:spPr>
      </p:pic>
      <p:sp>
        <p:nvSpPr>
          <p:cNvPr id="18" name="TextBox 17"/>
          <p:cNvSpPr txBox="1"/>
          <p:nvPr/>
        </p:nvSpPr>
        <p:spPr>
          <a:xfrm>
            <a:off x="268288" y="357166"/>
            <a:ext cx="2803514"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0" name="TextBox 19">
            <a:hlinkClick r:id="rId3" action="ppaction://hlinksldjump"/>
          </p:cNvPr>
          <p:cNvSpPr txBox="1"/>
          <p:nvPr/>
        </p:nvSpPr>
        <p:spPr>
          <a:xfrm>
            <a:off x="268288" y="1826916"/>
            <a:ext cx="1359693"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 \\</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pic>
        <p:nvPicPr>
          <p:cNvPr id="1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 y="1849384"/>
            <a:ext cx="106791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63152" y="2217555"/>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7" name="TextBox 16"/>
          <p:cNvSpPr txBox="1"/>
          <p:nvPr/>
        </p:nvSpPr>
        <p:spPr>
          <a:xfrm>
            <a:off x="714348" y="2791477"/>
            <a:ext cx="8167719" cy="3637919"/>
          </a:xfrm>
          <a:prstGeom prst="rect">
            <a:avLst/>
          </a:prstGeom>
          <a:noFill/>
        </p:spPr>
        <p:txBody>
          <a:bodyPr wrap="square" rtlCol="0">
            <a:spAutoFit/>
          </a:bodyPr>
          <a:lstStyle/>
          <a:p>
            <a:pPr>
              <a:lnSpc>
                <a:spcPct val="120000"/>
              </a:lnSpc>
            </a:pPr>
            <a:r>
              <a:rPr lang="en-US" altLang="zh-CN" sz="2400" dirty="0">
                <a:latin typeface="Helvetica"/>
                <a:ea typeface="楷体_GB2312" pitchFamily="49" charset="-122"/>
              </a:rPr>
              <a:t> Yes, part-time jobs help to build a sense of </a:t>
            </a:r>
          </a:p>
          <a:p>
            <a:pPr>
              <a:lnSpc>
                <a:spcPct val="120000"/>
              </a:lnSpc>
            </a:pPr>
            <a:r>
              <a:rPr lang="en-US" altLang="zh-CN" sz="2400" dirty="0">
                <a:latin typeface="Helvetica"/>
                <a:ea typeface="楷体_GB2312" pitchFamily="49" charset="-122"/>
              </a:rPr>
              <a:t> responsibility which in turn may enhance students’  </a:t>
            </a:r>
          </a:p>
          <a:p>
            <a:pPr>
              <a:lnSpc>
                <a:spcPct val="120000"/>
              </a:lnSpc>
            </a:pPr>
            <a:r>
              <a:rPr lang="en-US" altLang="zh-CN" sz="2400" dirty="0">
                <a:latin typeface="Helvetica"/>
                <a:ea typeface="楷体_GB2312" pitchFamily="49" charset="-122"/>
              </a:rPr>
              <a:t> school performance. Because you have to: </a:t>
            </a:r>
            <a:endParaRPr lang="zh-CN" altLang="en-US" sz="2400" dirty="0">
              <a:latin typeface="Helvetica"/>
              <a:ea typeface="楷体_GB2312" pitchFamily="49" charset="-122"/>
            </a:endParaRPr>
          </a:p>
          <a:p>
            <a:pPr>
              <a:lnSpc>
                <a:spcPct val="120000"/>
              </a:lnSpc>
            </a:pPr>
            <a:r>
              <a:rPr lang="en-US" altLang="zh-CN" sz="2400" dirty="0">
                <a:latin typeface="Helvetica"/>
                <a:ea typeface="楷体_GB2312" pitchFamily="49" charset="-122"/>
              </a:rPr>
              <a:t>• follow the work ethics; </a:t>
            </a:r>
            <a:endParaRPr lang="zh-CN" altLang="en-US" sz="2400" dirty="0">
              <a:latin typeface="Helvetica"/>
              <a:ea typeface="楷体_GB2312" pitchFamily="49" charset="-122"/>
            </a:endParaRPr>
          </a:p>
          <a:p>
            <a:pPr>
              <a:lnSpc>
                <a:spcPct val="120000"/>
              </a:lnSpc>
            </a:pPr>
            <a:r>
              <a:rPr lang="en-US" altLang="zh-CN" sz="2400" dirty="0">
                <a:latin typeface="Helvetica"/>
                <a:ea typeface="楷体_GB2312" pitchFamily="49" charset="-122"/>
              </a:rPr>
              <a:t>• observe the working schedule; </a:t>
            </a:r>
            <a:endParaRPr lang="zh-CN" altLang="en-US" sz="2400" dirty="0">
              <a:latin typeface="Helvetica"/>
              <a:ea typeface="楷体_GB2312" pitchFamily="49" charset="-122"/>
            </a:endParaRPr>
          </a:p>
          <a:p>
            <a:pPr>
              <a:lnSpc>
                <a:spcPct val="120000"/>
              </a:lnSpc>
            </a:pPr>
            <a:r>
              <a:rPr lang="en-US" altLang="zh-CN" sz="2400" dirty="0">
                <a:latin typeface="Helvetica"/>
                <a:ea typeface="楷体_GB2312" pitchFamily="49" charset="-122"/>
              </a:rPr>
              <a:t>• work up to expectations; </a:t>
            </a:r>
            <a:endParaRPr lang="zh-CN" altLang="en-US" sz="2400" dirty="0">
              <a:latin typeface="Helvetica"/>
              <a:ea typeface="楷体_GB2312" pitchFamily="49" charset="-122"/>
            </a:endParaRPr>
          </a:p>
          <a:p>
            <a:pPr>
              <a:lnSpc>
                <a:spcPct val="120000"/>
              </a:lnSpc>
            </a:pPr>
            <a:r>
              <a:rPr lang="en-US" altLang="zh-CN" sz="2400" dirty="0">
                <a:latin typeface="Helvetica"/>
                <a:ea typeface="楷体_GB2312" pitchFamily="49" charset="-122"/>
              </a:rPr>
              <a:t>• contribute to teamwork;</a:t>
            </a:r>
          </a:p>
          <a:p>
            <a:pPr>
              <a:lnSpc>
                <a:spcPct val="120000"/>
              </a:lnSpc>
            </a:pPr>
            <a:r>
              <a:rPr lang="en-US" altLang="zh-CN" sz="2400" dirty="0">
                <a:latin typeface="Helvetica"/>
                <a:ea typeface="楷体_GB2312" pitchFamily="49" charset="-122"/>
              </a:rPr>
              <a:t>• balance work and study.</a:t>
            </a:r>
            <a:endParaRPr lang="zh-CN" altLang="en-US" sz="2400" dirty="0">
              <a:latin typeface="Helvetica"/>
              <a:ea typeface="楷体_GB2312" pitchFamily="49" charset="-122"/>
            </a:endParaRPr>
          </a:p>
        </p:txBody>
      </p:sp>
      <p:sp>
        <p:nvSpPr>
          <p:cNvPr id="19" name="TextBox 18"/>
          <p:cNvSpPr txBox="1"/>
          <p:nvPr/>
        </p:nvSpPr>
        <p:spPr>
          <a:xfrm>
            <a:off x="4011633" y="357166"/>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sp>
        <p:nvSpPr>
          <p:cNvPr id="15" name="Text Box 18"/>
          <p:cNvSpPr txBox="1">
            <a:spLocks noChangeArrowheads="1"/>
          </p:cNvSpPr>
          <p:nvPr/>
        </p:nvSpPr>
        <p:spPr bwMode="auto">
          <a:xfrm>
            <a:off x="357158" y="1000108"/>
            <a:ext cx="8715436" cy="1200329"/>
          </a:xfrm>
          <a:prstGeom prst="rect">
            <a:avLst/>
          </a:prstGeom>
          <a:noFill/>
          <a:ln w="9525">
            <a:noFill/>
            <a:miter lim="800000"/>
            <a:headEnd/>
            <a:tailEnd/>
          </a:ln>
        </p:spPr>
        <p:txBody>
          <a:bodyPr wrap="square">
            <a:spAutoFit/>
          </a:bodyPr>
          <a:lstStyle/>
          <a:p>
            <a:pPr marL="360363" indent="-360363"/>
            <a:r>
              <a:rPr lang="en-US" altLang="zh-CN" sz="2400" dirty="0">
                <a:latin typeface="Helvetica"/>
                <a:ea typeface="楷体_GB2312" pitchFamily="49" charset="-122"/>
              </a:rPr>
              <a:t>4. </a:t>
            </a:r>
            <a:r>
              <a:rPr lang="en-US" altLang="zh-CN" sz="2400" dirty="0">
                <a:latin typeface="Helvetica" pitchFamily="34" charset="0"/>
              </a:rPr>
              <a:t>Do you think that part-time jobs may help to build a  </a:t>
            </a:r>
          </a:p>
          <a:p>
            <a:pPr marL="449263" indent="-354013"/>
            <a:r>
              <a:rPr lang="en-US" altLang="zh-CN" sz="2400" dirty="0">
                <a:latin typeface="Helvetica" pitchFamily="34" charset="0"/>
              </a:rPr>
              <a:t>   sense of responsibility, which in turn may enhance  </a:t>
            </a:r>
          </a:p>
          <a:p>
            <a:pPr marL="541338" indent="-444500"/>
            <a:r>
              <a:rPr lang="en-US" altLang="zh-CN" sz="2400" dirty="0">
                <a:latin typeface="Helvetica" pitchFamily="34" charset="0"/>
              </a:rPr>
              <a:t>   students’ school performance? Give your reasons.</a:t>
            </a:r>
            <a:endParaRPr lang="en-US" altLang="zh-CN" sz="2400" dirty="0">
              <a:solidFill>
                <a:srgbClr val="1C1C1C"/>
              </a:solidFill>
            </a:endParaRPr>
          </a:p>
        </p:txBody>
      </p:sp>
      <p:sp>
        <p:nvSpPr>
          <p:cNvPr id="22" name="TextBox 21"/>
          <p:cNvSpPr txBox="1"/>
          <p:nvPr/>
        </p:nvSpPr>
        <p:spPr>
          <a:xfrm>
            <a:off x="785786" y="2488726"/>
            <a:ext cx="7923100" cy="4154984"/>
          </a:xfrm>
          <a:prstGeom prst="rect">
            <a:avLst/>
          </a:prstGeom>
          <a:solidFill>
            <a:schemeClr val="bg1"/>
          </a:solidFill>
        </p:spPr>
        <p:txBody>
          <a:bodyPr wrap="square" rtlCol="0">
            <a:spAutoFit/>
          </a:bodyPr>
          <a:lstStyle/>
          <a:p>
            <a:pPr>
              <a:lnSpc>
                <a:spcPct val="110000"/>
              </a:lnSpc>
            </a:pPr>
            <a:r>
              <a:rPr lang="en-US" altLang="zh-CN" sz="2400" dirty="0">
                <a:latin typeface="Helvetica"/>
                <a:ea typeface="楷体_GB2312" pitchFamily="49" charset="-122"/>
              </a:rPr>
              <a:t>No, I don’t think part-time jobs help to build a sense of responsibility, not to mention enhance students’ school performance, as students who work long hours may: </a:t>
            </a:r>
            <a:endParaRPr lang="zh-CN" altLang="en-US" sz="2400" dirty="0">
              <a:latin typeface="Helvetica"/>
              <a:ea typeface="楷体_GB2312" pitchFamily="49" charset="-122"/>
            </a:endParaRPr>
          </a:p>
          <a:p>
            <a:pPr marL="176213" indent="-176213">
              <a:lnSpc>
                <a:spcPct val="110000"/>
              </a:lnSpc>
            </a:pPr>
            <a:r>
              <a:rPr lang="en-US" altLang="zh-CN" sz="2400" dirty="0">
                <a:latin typeface="Helvetica"/>
                <a:ea typeface="楷体_GB2312" pitchFamily="49" charset="-122"/>
              </a:rPr>
              <a:t>• have to strike a balance between work and study; </a:t>
            </a:r>
            <a:endParaRPr lang="zh-CN" altLang="en-US" sz="2400" dirty="0">
              <a:latin typeface="Helvetica"/>
              <a:ea typeface="楷体_GB2312" pitchFamily="49" charset="-122"/>
            </a:endParaRPr>
          </a:p>
          <a:p>
            <a:pPr>
              <a:lnSpc>
                <a:spcPct val="110000"/>
              </a:lnSpc>
            </a:pPr>
            <a:r>
              <a:rPr lang="en-US" altLang="zh-CN" sz="2400" dirty="0">
                <a:latin typeface="Helvetica"/>
                <a:ea typeface="楷体_GB2312" pitchFamily="49" charset="-122"/>
              </a:rPr>
              <a:t>• fail to meet academic requirements; </a:t>
            </a:r>
            <a:endParaRPr lang="zh-CN" altLang="en-US" sz="2400" dirty="0">
              <a:latin typeface="Helvetica"/>
              <a:ea typeface="楷体_GB2312" pitchFamily="49" charset="-122"/>
            </a:endParaRPr>
          </a:p>
          <a:p>
            <a:pPr>
              <a:lnSpc>
                <a:spcPct val="110000"/>
              </a:lnSpc>
            </a:pPr>
            <a:r>
              <a:rPr lang="en-US" altLang="zh-CN" sz="2400" dirty="0">
                <a:latin typeface="Helvetica"/>
                <a:ea typeface="楷体_GB2312" pitchFamily="49" charset="-122"/>
              </a:rPr>
              <a:t>• ignore homework and tests; </a:t>
            </a:r>
            <a:endParaRPr lang="zh-CN" altLang="en-US" sz="2400" dirty="0">
              <a:latin typeface="Helvetica"/>
              <a:ea typeface="楷体_GB2312" pitchFamily="49" charset="-122"/>
            </a:endParaRPr>
          </a:p>
          <a:p>
            <a:pPr>
              <a:lnSpc>
                <a:spcPct val="110000"/>
              </a:lnSpc>
            </a:pPr>
            <a:r>
              <a:rPr lang="en-US" altLang="zh-CN" sz="2400" dirty="0">
                <a:latin typeface="Helvetica"/>
                <a:ea typeface="楷体_GB2312" pitchFamily="49" charset="-122"/>
              </a:rPr>
              <a:t>• have no clear career development plan; </a:t>
            </a:r>
            <a:endParaRPr lang="zh-CN" altLang="en-US" sz="2400" dirty="0">
              <a:latin typeface="Helvetica"/>
              <a:ea typeface="楷体_GB2312" pitchFamily="49" charset="-122"/>
            </a:endParaRPr>
          </a:p>
          <a:p>
            <a:pPr marL="176213" indent="-176213">
              <a:lnSpc>
                <a:spcPct val="110000"/>
              </a:lnSpc>
            </a:pPr>
            <a:r>
              <a:rPr lang="en-US" altLang="zh-CN" sz="2400" dirty="0">
                <a:latin typeface="Helvetica"/>
                <a:ea typeface="楷体_GB2312" pitchFamily="49" charset="-122"/>
              </a:rPr>
              <a:t>• spend more time on entertainment as they have more spending money. </a:t>
            </a:r>
            <a:endParaRPr lang="zh-CN" altLang="en-US" sz="2400" dirty="0">
              <a:latin typeface="Helvetica"/>
              <a:ea typeface="楷体_GB2312" pitchFamily="49" charset="-122"/>
            </a:endParaRPr>
          </a:p>
        </p:txBody>
      </p:sp>
      <p:pic>
        <p:nvPicPr>
          <p:cNvPr id="16"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22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857224" y="2714620"/>
            <a:ext cx="7793260" cy="3785652"/>
          </a:xfrm>
          <a:prstGeom prst="rect">
            <a:avLst/>
          </a:prstGeom>
          <a:noFill/>
          <a:ln w="9525">
            <a:noFill/>
            <a:miter lim="800000"/>
            <a:headEnd/>
            <a:tailEnd/>
          </a:ln>
        </p:spPr>
        <p:txBody>
          <a:bodyPr wrap="square">
            <a:spAutoFit/>
          </a:bodyPr>
          <a:lstStyle/>
          <a:p>
            <a:r>
              <a:rPr lang="en-US" sz="2400" dirty="0"/>
              <a:t> </a:t>
            </a:r>
            <a:r>
              <a:rPr lang="en-US" altLang="zh-CN" sz="2400" dirty="0">
                <a:latin typeface="Helvetica"/>
                <a:ea typeface="楷体_GB2312" pitchFamily="49" charset="-122"/>
              </a:rPr>
              <a:t>• building a sense of responsibility as you have </a:t>
            </a:r>
          </a:p>
          <a:p>
            <a:pPr marL="180975" indent="-96838"/>
            <a:r>
              <a:rPr lang="en-US" altLang="zh-CN" sz="2400" dirty="0">
                <a:latin typeface="Helvetica"/>
                <a:ea typeface="楷体_GB2312" pitchFamily="49" charset="-122"/>
              </a:rPr>
              <a:t>  to accomplish your tasks; </a:t>
            </a:r>
            <a:endParaRPr lang="zh-CN" altLang="en-US" sz="2400" dirty="0">
              <a:latin typeface="Helvetica"/>
              <a:ea typeface="楷体_GB2312" pitchFamily="49" charset="-122"/>
            </a:endParaRPr>
          </a:p>
          <a:p>
            <a:r>
              <a:rPr lang="en-US" altLang="zh-CN" sz="2400" dirty="0">
                <a:latin typeface="Helvetica"/>
                <a:ea typeface="楷体_GB2312" pitchFamily="49" charset="-122"/>
              </a:rPr>
              <a:t>• building self-discipline as you have to manage  </a:t>
            </a:r>
          </a:p>
          <a:p>
            <a:r>
              <a:rPr lang="en-US" altLang="zh-CN" sz="2400" dirty="0">
                <a:latin typeface="Helvetica"/>
                <a:ea typeface="楷体_GB2312" pitchFamily="49" charset="-122"/>
              </a:rPr>
              <a:t>  your time well and rely on yourself; </a:t>
            </a:r>
            <a:endParaRPr lang="zh-CN" altLang="en-US" sz="2400" dirty="0">
              <a:latin typeface="Helvetica"/>
              <a:ea typeface="楷体_GB2312" pitchFamily="49" charset="-122"/>
            </a:endParaRPr>
          </a:p>
          <a:p>
            <a:r>
              <a:rPr lang="en-US" altLang="zh-CN" sz="2400" dirty="0">
                <a:latin typeface="Helvetica"/>
                <a:ea typeface="楷体_GB2312" pitchFamily="49" charset="-122"/>
              </a:rPr>
              <a:t>• gaining social skills and work experience as</a:t>
            </a:r>
          </a:p>
          <a:p>
            <a:r>
              <a:rPr lang="en-US" altLang="zh-CN" sz="2400" dirty="0">
                <a:latin typeface="Helvetica"/>
                <a:ea typeface="楷体_GB2312" pitchFamily="49" charset="-122"/>
              </a:rPr>
              <a:t>  you interact with people outside the classroom; </a:t>
            </a:r>
            <a:endParaRPr lang="zh-CN" altLang="en-US" sz="2400" dirty="0">
              <a:latin typeface="Helvetica"/>
              <a:ea typeface="楷体_GB2312" pitchFamily="49" charset="-122"/>
            </a:endParaRPr>
          </a:p>
          <a:p>
            <a:r>
              <a:rPr lang="en-US" altLang="zh-CN" sz="2400" dirty="0">
                <a:latin typeface="Helvetica"/>
                <a:ea typeface="楷体_GB2312" pitchFamily="49" charset="-122"/>
              </a:rPr>
              <a:t>• broadening your vision as you learn about the</a:t>
            </a:r>
          </a:p>
          <a:p>
            <a:r>
              <a:rPr lang="en-US" altLang="zh-CN" sz="2400" dirty="0">
                <a:latin typeface="Helvetica"/>
                <a:ea typeface="楷体_GB2312" pitchFamily="49" charset="-122"/>
              </a:rPr>
              <a:t>  workplace and society; </a:t>
            </a:r>
            <a:endParaRPr lang="zh-CN" altLang="en-US" sz="2400" dirty="0">
              <a:latin typeface="Helvetica"/>
              <a:ea typeface="楷体_GB2312" pitchFamily="49" charset="-122"/>
            </a:endParaRPr>
          </a:p>
          <a:p>
            <a:r>
              <a:rPr lang="en-US" altLang="zh-CN" sz="2400" dirty="0">
                <a:latin typeface="Helvetica"/>
                <a:ea typeface="楷体_GB2312" pitchFamily="49" charset="-122"/>
              </a:rPr>
              <a:t>• having more employment opportunities as</a:t>
            </a:r>
          </a:p>
          <a:p>
            <a:r>
              <a:rPr lang="en-US" altLang="zh-CN" sz="2400" dirty="0">
                <a:latin typeface="Helvetica"/>
                <a:ea typeface="楷体_GB2312" pitchFamily="49" charset="-122"/>
              </a:rPr>
              <a:t>  you gain working experience.</a:t>
            </a:r>
            <a:endParaRPr lang="zh-CN" altLang="en-US" sz="2400" dirty="0">
              <a:latin typeface="Helvetica"/>
              <a:ea typeface="楷体_GB2312" pitchFamily="49" charset="-122"/>
            </a:endParaRPr>
          </a:p>
        </p:txBody>
      </p:sp>
      <p:sp>
        <p:nvSpPr>
          <p:cNvPr id="9" name="圆角矩形 8"/>
          <p:cNvSpPr/>
          <p:nvPr/>
        </p:nvSpPr>
        <p:spPr>
          <a:xfrm>
            <a:off x="683567" y="2426894"/>
            <a:ext cx="7817523" cy="4216816"/>
          </a:xfrm>
          <a:prstGeom prst="roundRect">
            <a:avLst>
              <a:gd name="adj" fmla="val 20834"/>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287750" name="Picture 2"/>
          <p:cNvPicPr>
            <a:picLocks noChangeAspect="1" noChangeArrowheads="1"/>
          </p:cNvPicPr>
          <p:nvPr/>
        </p:nvPicPr>
        <p:blipFill>
          <a:blip r:embed="rId2"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732076"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785786" y="1176655"/>
            <a:ext cx="7643866" cy="1200329"/>
          </a:xfrm>
          <a:prstGeom prst="rect">
            <a:avLst/>
          </a:prstGeom>
          <a:noFill/>
          <a:ln w="9525">
            <a:noFill/>
            <a:miter lim="800000"/>
            <a:headEnd/>
            <a:tailEnd/>
          </a:ln>
        </p:spPr>
        <p:txBody>
          <a:bodyPr wrap="square">
            <a:spAutoFit/>
          </a:bodyPr>
          <a:lstStyle/>
          <a:p>
            <a:pPr marL="360363" indent="-360363"/>
            <a:r>
              <a:rPr lang="en-US" altLang="zh-CN" sz="2400" dirty="0">
                <a:latin typeface="Helvetica" pitchFamily="34" charset="0"/>
              </a:rPr>
              <a:t>5. What are the benefits of part-time employment that can counteract the negative effects described in the text?</a:t>
            </a:r>
            <a:endParaRPr lang="en-US" altLang="zh-CN" sz="2400" dirty="0">
              <a:solidFill>
                <a:srgbClr val="1C1C1C"/>
              </a:solidFill>
            </a:endParaRPr>
          </a:p>
        </p:txBody>
      </p:sp>
      <p:pic>
        <p:nvPicPr>
          <p:cNvPr id="1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412" y="2063698"/>
            <a:ext cx="12318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12396" y="2385948"/>
            <a:ext cx="784586"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16" name="TextBox 15"/>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Theme Exploration</a:t>
            </a:r>
          </a:p>
        </p:txBody>
      </p:sp>
      <p:pic>
        <p:nvPicPr>
          <p:cNvPr id="11" name="Picture 4">
            <a:hlinkClick r:id="rId4" action="ppaction://hlinksldjump"/>
          </p:cNvPr>
          <p:cNvPicPr>
            <a:picLocks noChangeAspect="1" noChangeArrowheads="1"/>
          </p:cNvPicPr>
          <p:nvPr/>
        </p:nvPicPr>
        <p:blipFill>
          <a:blip r:embed="rId5"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01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96916" y="2357430"/>
            <a:ext cx="7947050" cy="399677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a:solidFill>
                  <a:srgbClr val="0E9D80"/>
                </a:solidFill>
                <a:latin typeface="Helvetica"/>
                <a:ea typeface="Cambria Math" pitchFamily="18" charset="0"/>
                <a:cs typeface="Helvetica Neue Black Condensed"/>
              </a:rPr>
              <a:t>  </a:t>
            </a:r>
          </a:p>
        </p:txBody>
      </p:sp>
      <p:pic>
        <p:nvPicPr>
          <p:cNvPr id="29184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874952"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9184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8923" y="2071678"/>
            <a:ext cx="1446213" cy="1365250"/>
          </a:xfrm>
          <a:prstGeom prst="rect">
            <a:avLst/>
          </a:prstGeom>
          <a:noFill/>
          <a:ln w="9525">
            <a:noFill/>
            <a:miter lim="800000"/>
            <a:headEnd/>
            <a:tailEnd/>
          </a:ln>
        </p:spPr>
      </p:pic>
      <p:sp>
        <p:nvSpPr>
          <p:cNvPr id="21" name="TextBox 20"/>
          <p:cNvSpPr txBox="1"/>
          <p:nvPr/>
        </p:nvSpPr>
        <p:spPr>
          <a:xfrm>
            <a:off x="252390" y="2524116"/>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1" name="矩形 10"/>
          <p:cNvSpPr/>
          <p:nvPr/>
        </p:nvSpPr>
        <p:spPr>
          <a:xfrm>
            <a:off x="1142976" y="2357431"/>
            <a:ext cx="7286676" cy="4081117"/>
          </a:xfrm>
          <a:prstGeom prst="rect">
            <a:avLst/>
          </a:prstGeom>
        </p:spPr>
        <p:txBody>
          <a:bodyPr wrap="square">
            <a:spAutoFit/>
          </a:bodyPr>
          <a:lstStyle/>
          <a:p>
            <a:pPr marL="120650" indent="-120650">
              <a:lnSpc>
                <a:spcPct val="120000"/>
              </a:lnSpc>
            </a:pPr>
            <a:r>
              <a:rPr lang="en-US" altLang="zh-CN" sz="2400" dirty="0">
                <a:latin typeface="Helvetica"/>
              </a:rPr>
              <a:t> The average American takes out $24,000 in student loans to pay for their university education. Of those loans, about 14 percent slide into default. However, at this college in the small town of Berea, Kentucky, graduates rarely have to cope with that kind of crushing student debt. Berea students pay for their education—as they study—by working at jobs provided by the college. </a:t>
            </a:r>
          </a:p>
        </p:txBody>
      </p:sp>
      <p:sp>
        <p:nvSpPr>
          <p:cNvPr id="13" name="TextBox 12"/>
          <p:cNvSpPr txBox="1"/>
          <p:nvPr/>
        </p:nvSpPr>
        <p:spPr>
          <a:xfrm>
            <a:off x="3725881" y="609881"/>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Culture Exploration</a:t>
            </a:r>
          </a:p>
        </p:txBody>
      </p:sp>
      <p:sp>
        <p:nvSpPr>
          <p:cNvPr id="14" name="文本框 5"/>
          <p:cNvSpPr txBox="1">
            <a:spLocks noChangeArrowheads="1"/>
          </p:cNvSpPr>
          <p:nvPr/>
        </p:nvSpPr>
        <p:spPr bwMode="auto">
          <a:xfrm>
            <a:off x="625510" y="1071546"/>
            <a:ext cx="8447084" cy="1169551"/>
          </a:xfrm>
          <a:prstGeom prst="rect">
            <a:avLst/>
          </a:prstGeom>
          <a:noFill/>
          <a:ln w="9525">
            <a:noFill/>
            <a:miter lim="800000"/>
            <a:headEnd/>
            <a:tailEnd/>
          </a:ln>
        </p:spPr>
        <p:txBody>
          <a:bodyPr wrap="square">
            <a:spAutoFit/>
          </a:bodyPr>
          <a:lstStyle/>
          <a:p>
            <a:pPr marL="265113" indent="-265113">
              <a:lnSpc>
                <a:spcPts val="2800"/>
              </a:lnSpc>
            </a:pPr>
            <a:r>
              <a:rPr lang="en-US" altLang="zh-CN" sz="2400" dirty="0">
                <a:latin typeface="Helvetica"/>
              </a:rPr>
              <a:t>   While a four-year undergraduate degree at Berea College costs nearly $100,000, these students will never see a bill for tuition. Do you know the reason?</a:t>
            </a:r>
            <a:endParaRPr lang="zh-CN" altLang="en-US" sz="2400" dirty="0">
              <a:solidFill>
                <a:srgbClr val="000000"/>
              </a:solidFill>
              <a:latin typeface="Helvetica"/>
            </a:endParaRPr>
          </a:p>
        </p:txBody>
      </p:sp>
    </p:spTree>
    <p:extLst>
      <p:ext uri="{BB962C8B-B14F-4D97-AF65-F5344CB8AC3E}">
        <p14:creationId xmlns:p14="http://schemas.microsoft.com/office/powerpoint/2010/main" val="2497021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67151" y="3354173"/>
            <a:ext cx="7576815" cy="646331"/>
          </a:xfrm>
          <a:prstGeom prst="rect">
            <a:avLst/>
          </a:prstGeom>
          <a:noFill/>
          <a:ln w="9525">
            <a:noFill/>
            <a:miter lim="800000"/>
            <a:headEnd/>
            <a:tailEnd/>
          </a:ln>
        </p:spPr>
        <p:txBody>
          <a:bodyPr wrap="square">
            <a:spAutoFit/>
          </a:bodyPr>
          <a:lstStyle/>
          <a:p>
            <a:pPr>
              <a:lnSpc>
                <a:spcPct val="150000"/>
              </a:lnSpc>
              <a:defRPr/>
            </a:pPr>
            <a:r>
              <a:rPr lang="en-US" altLang="zh-CN" sz="2400" dirty="0">
                <a:solidFill>
                  <a:srgbClr val="000000"/>
                </a:solidFill>
                <a:latin typeface="Helvetica"/>
              </a:rPr>
              <a:t>Q: How does the recession affect students?</a:t>
            </a:r>
            <a:endParaRPr lang="zh-CN" altLang="en-US" sz="2400" dirty="0">
              <a:solidFill>
                <a:srgbClr val="000000"/>
              </a:solidFill>
              <a:latin typeface="Helvetica"/>
            </a:endParaRPr>
          </a:p>
        </p:txBody>
      </p:sp>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a:solidFill>
                  <a:srgbClr val="0E9D80"/>
                </a:solidFill>
                <a:latin typeface="Helvetica"/>
                <a:ea typeface="Cambria Math" pitchFamily="18" charset="0"/>
                <a:cs typeface="Helvetica Neue Black Condensed"/>
              </a:rPr>
              <a:t>  </a:t>
            </a:r>
          </a:p>
        </p:txBody>
      </p:sp>
      <p:sp>
        <p:nvSpPr>
          <p:cNvPr id="16" name="TextBox 15"/>
          <p:cNvSpPr txBox="1"/>
          <p:nvPr/>
        </p:nvSpPr>
        <p:spPr>
          <a:xfrm>
            <a:off x="3779838" y="681319"/>
            <a:ext cx="4721252" cy="461665"/>
          </a:xfrm>
          <a:prstGeom prst="rect">
            <a:avLst/>
          </a:prstGeom>
          <a:noFill/>
          <a:effectLst/>
        </p:spPr>
        <p:txBody>
          <a:bodyPr wrap="square">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Watching &amp; discussing</a:t>
            </a:r>
          </a:p>
        </p:txBody>
      </p:sp>
      <p:pic>
        <p:nvPicPr>
          <p:cNvPr id="29389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732076"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1285852" y="1930589"/>
            <a:ext cx="5429288" cy="954107"/>
          </a:xfrm>
          <a:prstGeom prst="rect">
            <a:avLst/>
          </a:prstGeom>
        </p:spPr>
        <p:txBody>
          <a:bodyPr wrap="square">
            <a:spAutoFit/>
          </a:bodyPr>
          <a:lstStyle/>
          <a:p>
            <a:pPr eaLnBrk="0" hangingPunct="0">
              <a:defRPr/>
            </a:pPr>
            <a:r>
              <a:rPr lang="en-US" altLang="zh-CN" sz="2800" dirty="0">
                <a:solidFill>
                  <a:srgbClr val="000000"/>
                </a:solidFill>
                <a:latin typeface="Helvetica"/>
              </a:rPr>
              <a:t>Watch a video clip and discuss the question.</a:t>
            </a:r>
          </a:p>
        </p:txBody>
      </p:sp>
      <p:sp>
        <p:nvSpPr>
          <p:cNvPr id="12" name="Text Box 1074">
            <a:hlinkClick r:id="" action="ppaction://hlinkshowjump?jump=nextslide"/>
          </p:cNvPr>
          <p:cNvSpPr txBox="1">
            <a:spLocks noChangeArrowheads="1"/>
          </p:cNvSpPr>
          <p:nvPr/>
        </p:nvSpPr>
        <p:spPr bwMode="auto">
          <a:xfrm>
            <a:off x="4000496"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a:solidFill>
                  <a:schemeClr val="accent6">
                    <a:lumMod val="75000"/>
                  </a:schemeClr>
                </a:solidFill>
                <a:latin typeface="Helvetica" pitchFamily="34" charset="0"/>
                <a:ea typeface="+mn-ea"/>
                <a:cs typeface="Helvetica Neue"/>
              </a:rPr>
              <a:t>Video Watching</a:t>
            </a:r>
          </a:p>
        </p:txBody>
      </p:sp>
      <p:pic>
        <p:nvPicPr>
          <p:cNvPr id="13" name="Picture 9" descr="13">
            <a:hlinkClick r:id="" action="ppaction://hlinkshowjump?jump=nextslide"/>
          </p:cNvPr>
          <p:cNvPicPr>
            <a:picLocks noChangeAspect="1" noChangeArrowheads="1" noCrop="1"/>
          </p:cNvPicPr>
          <p:nvPr/>
        </p:nvPicPr>
        <p:blipFill>
          <a:blip r:embed="rId4" cstate="print"/>
          <a:srcRect/>
          <a:stretch>
            <a:fillRect/>
          </a:stretch>
        </p:blipFill>
        <p:spPr bwMode="auto">
          <a:xfrm>
            <a:off x="6634973" y="5715016"/>
            <a:ext cx="1530334" cy="408873"/>
          </a:xfrm>
          <a:prstGeom prst="rect">
            <a:avLst/>
          </a:prstGeom>
          <a:noFill/>
          <a:ln w="9525">
            <a:noFill/>
            <a:miter lim="800000"/>
            <a:headEnd/>
            <a:tailEnd/>
          </a:ln>
        </p:spPr>
      </p:pic>
      <p:pic>
        <p:nvPicPr>
          <p:cNvPr id="14" name="Picture 27" descr="E:\2014素材\441\24[2007418114541].png"/>
          <p:cNvPicPr>
            <a:picLocks noChangeAspect="1" noChangeArrowheads="1"/>
          </p:cNvPicPr>
          <p:nvPr/>
        </p:nvPicPr>
        <p:blipFill>
          <a:blip r:embed="rId5" cstate="print"/>
          <a:srcRect/>
          <a:stretch>
            <a:fillRect/>
          </a:stretch>
        </p:blipFill>
        <p:spPr bwMode="auto">
          <a:xfrm rot="1602339">
            <a:off x="6907038" y="1145702"/>
            <a:ext cx="1500187" cy="1566863"/>
          </a:xfrm>
          <a:prstGeom prst="rect">
            <a:avLst/>
          </a:prstGeom>
          <a:noFill/>
          <a:ln w="9525">
            <a:noFill/>
            <a:miter lim="800000"/>
            <a:headEnd/>
            <a:tailEnd/>
          </a:ln>
        </p:spPr>
      </p:pic>
      <p:pic>
        <p:nvPicPr>
          <p:cNvPr id="15" name="Picture 3">
            <a:hlinkClick r:id="rId6" action="ppaction://hlinksldjump"/>
          </p:cNvPr>
          <p:cNvPicPr>
            <a:picLocks noChangeAspect="1" noChangeArrowheads="1"/>
          </p:cNvPicPr>
          <p:nvPr/>
        </p:nvPicPr>
        <p:blipFill>
          <a:blip r:embed="rId7"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6" action="ppaction://hlinksldjump"/>
          </p:cNvPr>
          <p:cNvSpPr txBox="1"/>
          <p:nvPr/>
        </p:nvSpPr>
        <p:spPr>
          <a:xfrm>
            <a:off x="6070618" y="4778394"/>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Tree>
    <p:extLst>
      <p:ext uri="{BB962C8B-B14F-4D97-AF65-F5344CB8AC3E}">
        <p14:creationId xmlns:p14="http://schemas.microsoft.com/office/powerpoint/2010/main" val="979427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a:solidFill>
                  <a:srgbClr val="0E9D80"/>
                </a:solidFill>
                <a:latin typeface="Helvetica"/>
                <a:ea typeface="Cambria Math" pitchFamily="18" charset="0"/>
                <a:cs typeface="Helvetica Neue Black Condensed"/>
              </a:rPr>
              <a:t>  </a:t>
            </a:r>
          </a:p>
        </p:txBody>
      </p:sp>
      <p:sp>
        <p:nvSpPr>
          <p:cNvPr id="16" name="TextBox 15"/>
          <p:cNvSpPr txBox="1"/>
          <p:nvPr/>
        </p:nvSpPr>
        <p:spPr>
          <a:xfrm>
            <a:off x="3779838" y="500063"/>
            <a:ext cx="3417887" cy="369887"/>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endParaRPr lang="en-US" altLang="zh-CN" sz="1800" dirty="0">
              <a:solidFill>
                <a:schemeClr val="accent6">
                  <a:lumMod val="75000"/>
                </a:schemeClr>
              </a:solidFill>
              <a:ea typeface="+mn-ea"/>
            </a:endParaRPr>
          </a:p>
        </p:txBody>
      </p:sp>
      <p:pic>
        <p:nvPicPr>
          <p:cNvPr id="293897" name="Picture 2"/>
          <p:cNvPicPr>
            <a:picLocks noChangeAspect="1" noChangeArrowheads="1"/>
          </p:cNvPicPr>
          <p:nvPr/>
        </p:nvPicPr>
        <p:blipFill>
          <a:blip r:embed="rId4" cstate="print"/>
          <a:srcRect/>
          <a:stretch>
            <a:fillRect/>
          </a:stretch>
        </p:blipFill>
        <p:spPr bwMode="auto">
          <a:xfrm>
            <a:off x="0" y="0"/>
            <a:ext cx="3779838" cy="1152525"/>
          </a:xfrm>
          <a:prstGeom prst="rect">
            <a:avLst/>
          </a:prstGeom>
          <a:noFill/>
          <a:ln w="9525">
            <a:noFill/>
            <a:miter lim="800000"/>
            <a:headEnd/>
            <a:tailEnd/>
          </a:ln>
        </p:spPr>
      </p:pic>
      <p:sp>
        <p:nvSpPr>
          <p:cNvPr id="18" name="TextBox 17"/>
          <p:cNvSpPr txBox="1"/>
          <p:nvPr/>
        </p:nvSpPr>
        <p:spPr>
          <a:xfrm>
            <a:off x="268288" y="492125"/>
            <a:ext cx="2660638"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a:hlinkClick r:id="rId5" action="ppaction://hlinkfile"/>
          </p:cNvPr>
          <p:cNvPicPr>
            <a:picLocks noChangeAspect="1" noChangeArrowheads="1"/>
          </p:cNvPicPr>
          <p:nvPr/>
        </p:nvPicPr>
        <p:blipFill>
          <a:blip r:embed="rId6" cstate="print"/>
          <a:srcRect/>
          <a:stretch>
            <a:fillRect/>
          </a:stretch>
        </p:blipFill>
        <p:spPr bwMode="auto">
          <a:xfrm>
            <a:off x="142844" y="1214422"/>
            <a:ext cx="8912226" cy="5419747"/>
          </a:xfrm>
          <a:prstGeom prst="rect">
            <a:avLst/>
          </a:prstGeom>
          <a:noFill/>
          <a:ln w="9525">
            <a:noFill/>
            <a:miter lim="800000"/>
            <a:headEnd/>
            <a:tailEnd/>
          </a:ln>
        </p:spPr>
      </p:pic>
      <p:sp>
        <p:nvSpPr>
          <p:cNvPr id="19" name="AutoShape 11">
            <a:hlinkClick r:id="rId7"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itchFamily="18" charset="0"/>
                <a:ea typeface="宋体" pitchFamily="2" charset="-122"/>
              </a:rPr>
              <a:t>Back</a:t>
            </a:r>
          </a:p>
        </p:txBody>
      </p:sp>
      <p:sp>
        <p:nvSpPr>
          <p:cNvPr id="12" name="TextBox 11"/>
          <p:cNvSpPr txBox="1"/>
          <p:nvPr/>
        </p:nvSpPr>
        <p:spPr>
          <a:xfrm>
            <a:off x="3779838" y="681319"/>
            <a:ext cx="4864100" cy="461665"/>
          </a:xfrm>
          <a:prstGeom prst="rect">
            <a:avLst/>
          </a:prstGeom>
          <a:noFill/>
          <a:effectLst/>
        </p:spPr>
        <p:txBody>
          <a:bodyPr wrap="square">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Watching &amp; discussing</a:t>
            </a:r>
          </a:p>
        </p:txBody>
      </p:sp>
      <p:pic>
        <p:nvPicPr>
          <p:cNvPr id="13" name="金融对大学生的影响.wmv">
            <a:hlinkClick r:id="" action="ppaction://media"/>
          </p:cNvPr>
          <p:cNvPicPr>
            <a:picLocks noRot="1" noChangeAspect="1"/>
          </p:cNvPicPr>
          <p:nvPr>
            <a:videoFile r:link="rId1"/>
          </p:nvPr>
        </p:nvPicPr>
        <p:blipFill>
          <a:blip r:embed="rId8" cstate="print"/>
          <a:stretch>
            <a:fillRect/>
          </a:stretch>
        </p:blipFill>
        <p:spPr>
          <a:xfrm>
            <a:off x="357158" y="1484313"/>
            <a:ext cx="8358246" cy="4087827"/>
          </a:xfrm>
          <a:prstGeom prst="rect">
            <a:avLst/>
          </a:prstGeom>
        </p:spPr>
      </p:pic>
    </p:spTree>
    <p:extLst>
      <p:ext uri="{BB962C8B-B14F-4D97-AF65-F5344CB8AC3E}">
        <p14:creationId xmlns:p14="http://schemas.microsoft.com/office/powerpoint/2010/main" val="11968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923950" y="2335770"/>
            <a:ext cx="7648578" cy="34506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a:solidFill>
                  <a:srgbClr val="0E9D80"/>
                </a:solidFill>
                <a:latin typeface="Helvetica"/>
                <a:ea typeface="Cambria Math" pitchFamily="18" charset="0"/>
                <a:cs typeface="Helvetica Neue Black Condensed"/>
              </a:rPr>
              <a:t>  </a:t>
            </a:r>
          </a:p>
        </p:txBody>
      </p:sp>
      <p:pic>
        <p:nvPicPr>
          <p:cNvPr id="291847" name="Picture 2"/>
          <p:cNvPicPr>
            <a:picLocks noChangeAspect="1" noChangeArrowheads="1"/>
          </p:cNvPicPr>
          <p:nvPr/>
        </p:nvPicPr>
        <p:blipFill>
          <a:blip r:embed="rId3" cstate="print"/>
          <a:srcRect/>
          <a:stretch>
            <a:fillRect/>
          </a:stretch>
        </p:blipFill>
        <p:spPr bwMode="auto">
          <a:xfrm>
            <a:off x="0" y="0"/>
            <a:ext cx="3779838" cy="1152525"/>
          </a:xfrm>
          <a:prstGeom prst="rect">
            <a:avLst/>
          </a:prstGeom>
          <a:noFill/>
          <a:ln w="9525">
            <a:noFill/>
            <a:miter lim="800000"/>
            <a:headEnd/>
            <a:tailEnd/>
          </a:ln>
        </p:spPr>
      </p:pic>
      <p:sp>
        <p:nvSpPr>
          <p:cNvPr id="19" name="TextBox 18"/>
          <p:cNvSpPr txBox="1"/>
          <p:nvPr/>
        </p:nvSpPr>
        <p:spPr>
          <a:xfrm>
            <a:off x="268288" y="492125"/>
            <a:ext cx="2874952"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Critical thinking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29184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4282" y="1500174"/>
            <a:ext cx="1446213" cy="1365250"/>
          </a:xfrm>
          <a:prstGeom prst="rect">
            <a:avLst/>
          </a:prstGeom>
          <a:noFill/>
          <a:ln w="9525">
            <a:noFill/>
            <a:miter lim="800000"/>
            <a:headEnd/>
            <a:tailEnd/>
          </a:ln>
        </p:spPr>
      </p:pic>
      <p:sp>
        <p:nvSpPr>
          <p:cNvPr id="21" name="TextBox 20"/>
          <p:cNvSpPr txBox="1"/>
          <p:nvPr/>
        </p:nvSpPr>
        <p:spPr>
          <a:xfrm>
            <a:off x="555595" y="1952612"/>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91851" name="文本框 5"/>
          <p:cNvSpPr txBox="1">
            <a:spLocks noChangeArrowheads="1"/>
          </p:cNvSpPr>
          <p:nvPr/>
        </p:nvSpPr>
        <p:spPr bwMode="auto">
          <a:xfrm>
            <a:off x="1285852" y="1357298"/>
            <a:ext cx="7151715" cy="577850"/>
          </a:xfrm>
          <a:prstGeom prst="rect">
            <a:avLst/>
          </a:prstGeom>
          <a:noFill/>
          <a:ln w="9525">
            <a:noFill/>
            <a:miter lim="800000"/>
            <a:headEnd/>
            <a:tailEnd/>
          </a:ln>
        </p:spPr>
        <p:txBody>
          <a:bodyPr wrap="square">
            <a:spAutoFit/>
          </a:bodyPr>
          <a:lstStyle/>
          <a:p>
            <a:pPr>
              <a:lnSpc>
                <a:spcPct val="150000"/>
              </a:lnSpc>
              <a:defRPr/>
            </a:pPr>
            <a:r>
              <a:rPr lang="en-US" altLang="zh-CN" sz="2400" dirty="0">
                <a:latin typeface="Helvetica"/>
              </a:rPr>
              <a:t>How does the recession affect students?</a:t>
            </a:r>
            <a:endParaRPr lang="zh-CN" altLang="en-US" sz="2400" dirty="0">
              <a:latin typeface="Helvetica"/>
            </a:endParaRPr>
          </a:p>
        </p:txBody>
      </p:sp>
      <p:sp>
        <p:nvSpPr>
          <p:cNvPr id="11" name="矩形 10"/>
          <p:cNvSpPr/>
          <p:nvPr/>
        </p:nvSpPr>
        <p:spPr>
          <a:xfrm>
            <a:off x="1142976" y="2525152"/>
            <a:ext cx="7286676" cy="2677656"/>
          </a:xfrm>
          <a:prstGeom prst="rect">
            <a:avLst/>
          </a:prstGeom>
        </p:spPr>
        <p:txBody>
          <a:bodyPr wrap="square">
            <a:spAutoFit/>
          </a:bodyPr>
          <a:lstStyle/>
          <a:p>
            <a:pPr marL="120650" indent="-120650"/>
            <a:r>
              <a:rPr lang="en-US" altLang="zh-CN" sz="2400" dirty="0">
                <a:latin typeface="Helvetica"/>
              </a:rPr>
              <a:t> Students fear the recession and the downturn in graduate recruitment. They might not be able to get a job when they graduate. As the recession deepens, some students face the dilemma of whether they should stay at university to continue their studies and get a graduate degree, or just go out to find a job as an undergraduate. </a:t>
            </a:r>
          </a:p>
        </p:txBody>
      </p:sp>
      <p:sp>
        <p:nvSpPr>
          <p:cNvPr id="13" name="TextBox 12"/>
          <p:cNvSpPr txBox="1"/>
          <p:nvPr/>
        </p:nvSpPr>
        <p:spPr>
          <a:xfrm>
            <a:off x="3779838" y="681319"/>
            <a:ext cx="3417887" cy="461665"/>
          </a:xfrm>
          <a:prstGeom prst="rect">
            <a:avLst/>
          </a:prstGeom>
          <a:noFill/>
          <a:effectLst/>
        </p:spPr>
        <p:txBody>
          <a:bodyPr>
            <a:spAutoFit/>
          </a:bodyPr>
          <a:lstStyle>
            <a:defPPr>
              <a:defRPr lang="zh-CN"/>
            </a:defPPr>
            <a:lvl1pPr>
              <a:defRPr b="1">
                <a:solidFill>
                  <a:srgbClr val="71AE0E"/>
                </a:solidFill>
                <a:latin typeface="Helvetica" pitchFamily="34" charset="0"/>
                <a:cs typeface="Helvetica Neue"/>
              </a:defRPr>
            </a:lvl1pPr>
          </a:lstStyle>
          <a:p>
            <a:pPr fontAlgn="auto">
              <a:spcBef>
                <a:spcPts val="0"/>
              </a:spcBef>
              <a:spcAft>
                <a:spcPts val="0"/>
              </a:spcAft>
              <a:defRPr/>
            </a:pPr>
            <a:r>
              <a:rPr lang="en-US" altLang="zh-CN" sz="2400" dirty="0">
                <a:solidFill>
                  <a:srgbClr val="F79646">
                    <a:lumMod val="75000"/>
                  </a:srgbClr>
                </a:solidFill>
              </a:rPr>
              <a:t>Culture Exploration</a:t>
            </a:r>
          </a:p>
        </p:txBody>
      </p:sp>
      <p:pic>
        <p:nvPicPr>
          <p:cNvPr id="12"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82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4" y="4726287"/>
            <a:ext cx="4643471"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96"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224786"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a:solidFill>
                  <a:srgbClr val="000000"/>
                </a:solidFill>
                <a:latin typeface="Helvetica" pitchFamily="34" charset="0"/>
              </a:rPr>
              <a:t>   Language application</a:t>
            </a: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71406" y="3214686"/>
            <a:ext cx="3481433" cy="461665"/>
          </a:xfrm>
          <a:prstGeom prst="rect">
            <a:avLst/>
          </a:prstGeom>
          <a:noFill/>
        </p:spPr>
        <p:txBody>
          <a:bodyPr wrap="square" rtlCol="0">
            <a:spAutoFit/>
          </a:bodyPr>
          <a:lstStyle/>
          <a:p>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32" name="TextBox 31">
            <a:hlinkClick r:id="rId7" action="ppaction://hlinksldjump"/>
          </p:cNvPr>
          <p:cNvSpPr txBox="1"/>
          <p:nvPr/>
        </p:nvSpPr>
        <p:spPr>
          <a:xfrm>
            <a:off x="61407" y="4212559"/>
            <a:ext cx="3481433" cy="461665"/>
          </a:xfrm>
          <a:prstGeom prst="rect">
            <a:avLst/>
          </a:prstGeom>
          <a:noFill/>
        </p:spPr>
        <p:txBody>
          <a:bodyPr wrap="square" rtlCol="0">
            <a:spAutoFit/>
          </a:bodyPr>
          <a:lstStyle/>
          <a:p>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a:t>
            </a:r>
          </a:p>
        </p:txBody>
      </p:sp>
      <p:sp>
        <p:nvSpPr>
          <p:cNvPr id="34" name="TextBox 33">
            <a:hlinkClick r:id="rId8" action="ppaction://hlinksldjump"/>
          </p:cNvPr>
          <p:cNvSpPr txBox="1"/>
          <p:nvPr/>
        </p:nvSpPr>
        <p:spPr>
          <a:xfrm>
            <a:off x="50057" y="5212691"/>
            <a:ext cx="3603687" cy="461665"/>
          </a:xfrm>
          <a:prstGeom prst="rect">
            <a:avLst/>
          </a:prstGeom>
          <a:noFill/>
        </p:spPr>
        <p:txBody>
          <a:bodyPr wrap="square" rtlCol="0">
            <a:spAutoFit/>
          </a:bodyPr>
          <a:lstStyle/>
          <a:p>
            <a:r>
              <a:rPr lang="en-US" altLang="zh-CN" sz="24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chemeClr val="bg2">
                  <a:lumMod val="50000"/>
                </a:schemeClr>
              </a:solidFill>
            </a:endParaRPr>
          </a:p>
        </p:txBody>
      </p:sp>
      <p:sp>
        <p:nvSpPr>
          <p:cNvPr id="27" name="TextBox 26"/>
          <p:cNvSpPr txBox="1"/>
          <p:nvPr/>
        </p:nvSpPr>
        <p:spPr>
          <a:xfrm>
            <a:off x="1761009" y="4042"/>
            <a:ext cx="5339347" cy="781752"/>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To work or not to work</a:t>
            </a:r>
          </a:p>
          <a:p>
            <a:pPr fontAlgn="auto">
              <a:lnSpc>
                <a:spcPct val="80000"/>
              </a:lnSpc>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 That is the question</a:t>
            </a:r>
          </a:p>
        </p:txBody>
      </p:sp>
      <p:sp>
        <p:nvSpPr>
          <p:cNvPr id="28"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a:latin typeface="Helvetica"/>
                <a:ea typeface="Helvetica Neue"/>
                <a:cs typeface="Helvetica Neue"/>
              </a:rPr>
              <a:t>Section A</a:t>
            </a:r>
          </a:p>
        </p:txBody>
      </p:sp>
      <p:pic>
        <p:nvPicPr>
          <p:cNvPr id="18" name="Picture 3"/>
          <p:cNvPicPr>
            <a:picLocks noChangeAspect="1" noChangeArrowheads="1"/>
          </p:cNvPicPr>
          <p:nvPr/>
        </p:nvPicPr>
        <p:blipFill>
          <a:blip r:embed="rId11"/>
          <a:srcRect/>
          <a:stretch>
            <a:fillRect/>
          </a:stretch>
        </p:blipFill>
        <p:spPr bwMode="auto">
          <a:xfrm>
            <a:off x="4613465" y="3094592"/>
            <a:ext cx="4530535" cy="2783823"/>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18" name="圆角矩形 17"/>
          <p:cNvSpPr/>
          <p:nvPr/>
        </p:nvSpPr>
        <p:spPr>
          <a:xfrm>
            <a:off x="857224" y="2571744"/>
            <a:ext cx="8001056" cy="3429024"/>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44389"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472" y="2028827"/>
            <a:ext cx="1218349" cy="971545"/>
          </a:xfrm>
          <a:prstGeom prst="rect">
            <a:avLst/>
          </a:prstGeom>
          <a:noFill/>
          <a:ln w="9525">
            <a:noFill/>
            <a:miter lim="800000"/>
            <a:headEnd/>
            <a:tailEnd/>
          </a:ln>
        </p:spPr>
      </p:pic>
      <p:sp>
        <p:nvSpPr>
          <p:cNvPr id="17" name="TextBox 16">
            <a:hlinkClick r:id="rId5" action="ppaction://hlinksldjump"/>
          </p:cNvPr>
          <p:cNvSpPr txBox="1"/>
          <p:nvPr/>
        </p:nvSpPr>
        <p:spPr>
          <a:xfrm>
            <a:off x="714348" y="2252658"/>
            <a:ext cx="1073150" cy="461962"/>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19" name="TextBox 18"/>
          <p:cNvSpPr txBox="1"/>
          <p:nvPr/>
        </p:nvSpPr>
        <p:spPr>
          <a:xfrm>
            <a:off x="900113" y="333375"/>
            <a:ext cx="1584325" cy="46166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0"/>
          <p:cNvSpPr txBox="1">
            <a:spLocks noChangeArrowheads="1"/>
          </p:cNvSpPr>
          <p:nvPr/>
        </p:nvSpPr>
        <p:spPr bwMode="auto">
          <a:xfrm>
            <a:off x="1285852" y="2906626"/>
            <a:ext cx="7643866" cy="2793842"/>
          </a:xfrm>
          <a:prstGeom prst="rect">
            <a:avLst/>
          </a:prstGeom>
          <a:noFill/>
          <a:ln w="9525">
            <a:noFill/>
            <a:miter lim="800000"/>
            <a:headEnd/>
            <a:tailEnd/>
          </a:ln>
        </p:spPr>
        <p:txBody>
          <a:bodyPr wrap="square">
            <a:spAutoFit/>
          </a:bodyPr>
          <a:lstStyle/>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make a balance between learning and part-time working;</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improve the overall quality;</a:t>
            </a:r>
            <a:endParaRPr lang="zh-CN" altLang="en-US" sz="2400" dirty="0">
              <a:latin typeface="Helvetica"/>
              <a:ea typeface="Cambria Math" pitchFamily="18" charset="0"/>
              <a:cs typeface="Arial" charset="0"/>
            </a:endParaRPr>
          </a:p>
          <a:p>
            <a:pPr marL="185738" indent="-185738">
              <a:lnSpc>
                <a:spcPct val="150000"/>
              </a:lnSpc>
              <a:buFont typeface="Arial" pitchFamily="34" charset="0"/>
              <a:buChar char="•"/>
              <a:defRPr/>
            </a:pPr>
            <a:r>
              <a:rPr lang="en-US" altLang="zh-CN" sz="2400" dirty="0">
                <a:latin typeface="Helvetica"/>
                <a:ea typeface="Cambria Math" pitchFamily="18" charset="0"/>
                <a:cs typeface="Arial" charset="0"/>
              </a:rPr>
              <a:t>To strengthen the awareness of self-protection and  legal protection.</a:t>
            </a:r>
            <a:endParaRPr lang="en-US" altLang="zh-CN" sz="1800" dirty="0">
              <a:latin typeface="Helvetica"/>
            </a:endParaRPr>
          </a:p>
        </p:txBody>
      </p:sp>
      <p:sp>
        <p:nvSpPr>
          <p:cNvPr id="144401" name="TextBox 22"/>
          <p:cNvSpPr txBox="1">
            <a:spLocks noChangeArrowheads="1"/>
          </p:cNvSpPr>
          <p:nvPr/>
        </p:nvSpPr>
        <p:spPr bwMode="auto">
          <a:xfrm>
            <a:off x="785818" y="1357298"/>
            <a:ext cx="8072462" cy="830997"/>
          </a:xfrm>
          <a:prstGeom prst="rect">
            <a:avLst/>
          </a:prstGeom>
          <a:noFill/>
          <a:ln w="9525">
            <a:noFill/>
            <a:miter lim="800000"/>
            <a:headEnd/>
            <a:tailEnd/>
          </a:ln>
        </p:spPr>
        <p:txBody>
          <a:bodyPr wrap="square">
            <a:spAutoFit/>
          </a:bodyPr>
          <a:lstStyle/>
          <a:p>
            <a:pPr marL="357188" indent="-357188"/>
            <a:r>
              <a:rPr lang="en-US" altLang="zh-CN" sz="2400" dirty="0">
                <a:latin typeface="Helvetica"/>
                <a:ea typeface="Cambria Math" pitchFamily="18" charset="0"/>
                <a:cs typeface="Arial" charset="0"/>
              </a:rPr>
              <a:t>3. What suggestions will you put forward toward </a:t>
            </a:r>
          </a:p>
          <a:p>
            <a:pPr marL="357188" indent="-357188"/>
            <a:r>
              <a:rPr lang="en-US" altLang="zh-CN" sz="2400" dirty="0">
                <a:latin typeface="Helvetica"/>
                <a:ea typeface="Cambria Math" pitchFamily="18" charset="0"/>
                <a:cs typeface="Arial" charset="0"/>
              </a:rPr>
              <a:t>    students planning to work part-time?</a:t>
            </a:r>
            <a:endParaRPr lang="zh-CN" altLang="en-US" sz="2400" dirty="0">
              <a:latin typeface="Helvetica"/>
              <a:ea typeface="Cambria Math" pitchFamily="18" charset="0"/>
              <a:cs typeface="Arial" charset="0"/>
            </a:endParaRPr>
          </a:p>
        </p:txBody>
      </p:sp>
      <p:sp>
        <p:nvSpPr>
          <p:cNvPr id="10" name="矩形 9"/>
          <p:cNvSpPr/>
          <p:nvPr/>
        </p:nvSpPr>
        <p:spPr>
          <a:xfrm>
            <a:off x="3067911" y="427644"/>
            <a:ext cx="4075857" cy="504369"/>
          </a:xfrm>
          <a:prstGeom prst="rect">
            <a:avLst/>
          </a:prstGeom>
        </p:spPr>
        <p:txBody>
          <a:bodyPr wrap="square">
            <a:spAutoFit/>
          </a:bodyPr>
          <a:lstStyle/>
          <a:p>
            <a:pPr algn="just">
              <a:lnSpc>
                <a:spcPct val="130000"/>
              </a:lnSpc>
              <a:defRPr/>
            </a:pPr>
            <a:r>
              <a:rPr lang="en-US" altLang="zh-CN" sz="2400" b="1" dirty="0">
                <a:solidFill>
                  <a:srgbClr val="006600"/>
                </a:solidFill>
                <a:latin typeface="Helvetica"/>
                <a:ea typeface="Helvetica Neue"/>
                <a:cs typeface="Helvetica Neue"/>
              </a:rPr>
              <a:t>Short Answer Questions</a:t>
            </a:r>
            <a:endParaRPr lang="zh-CN" altLang="en-US" sz="2400" b="1" dirty="0">
              <a:solidFill>
                <a:srgbClr val="006600"/>
              </a:solidFill>
              <a:latin typeface="Helvetica"/>
              <a:ea typeface="Helvetica Neue"/>
              <a:cs typeface="Helvetica Neue"/>
            </a:endParaRPr>
          </a:p>
        </p:txBody>
      </p:sp>
    </p:spTree>
    <p:extLst>
      <p:ext uri="{BB962C8B-B14F-4D97-AF65-F5344CB8AC3E}">
        <p14:creationId xmlns:p14="http://schemas.microsoft.com/office/powerpoint/2010/main" val="207756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85794"/>
            <a:ext cx="9572660" cy="62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57158" y="1502057"/>
            <a:ext cx="6735691" cy="22467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defRPr/>
            </a:pPr>
            <a:r>
              <a:rPr lang="en-US" altLang="zh-CN" sz="2600" dirty="0">
                <a:solidFill>
                  <a:srgbClr val="FF6600"/>
                </a:solidFill>
                <a:ea typeface="楷体_GB2312" pitchFamily="49" charset="-122"/>
                <a:cs typeface="+mn-cs"/>
              </a:rPr>
              <a:t>Comparison and contrast</a:t>
            </a:r>
            <a:r>
              <a:rPr lang="zh-CN" altLang="en-US" sz="2600" dirty="0">
                <a:solidFill>
                  <a:srgbClr val="FF6600"/>
                </a:solidFill>
                <a:ea typeface="楷体_GB2312" pitchFamily="49" charset="-122"/>
                <a:cs typeface="+mn-cs"/>
              </a:rPr>
              <a:t>：</a:t>
            </a:r>
            <a:endParaRPr lang="en-US" altLang="zh-CN" sz="2600" dirty="0">
              <a:solidFill>
                <a:srgbClr val="FF6600"/>
              </a:solidFill>
              <a:ea typeface="楷体_GB2312" pitchFamily="49" charset="-122"/>
              <a:cs typeface="+mn-cs"/>
            </a:endParaRPr>
          </a:p>
          <a:p>
            <a:r>
              <a:rPr lang="en-US" altLang="zh-CN" sz="2400" dirty="0"/>
              <a:t>It is a method to bring together two subjects in order to analyze their similarities and differences or highlight the essential characteristics of one or more subjects. </a:t>
            </a:r>
            <a:endParaRPr lang="zh-CN" altLang="en-US" sz="2400" dirty="0"/>
          </a:p>
          <a:p>
            <a:endParaRPr lang="en-US" altLang="zh-CN" sz="2400" dirty="0"/>
          </a:p>
        </p:txBody>
      </p:sp>
      <p:sp>
        <p:nvSpPr>
          <p:cNvPr id="18" name="TextBox 17"/>
          <p:cNvSpPr txBox="1"/>
          <p:nvPr/>
        </p:nvSpPr>
        <p:spPr>
          <a:xfrm>
            <a:off x="357158" y="3709197"/>
            <a:ext cx="7215238" cy="2646878"/>
          </a:xfrm>
          <a:prstGeom prst="rect">
            <a:avLst/>
          </a:prstGeom>
          <a:noFill/>
        </p:spPr>
        <p:txBody>
          <a:bodyPr wrap="square" rtlCol="0">
            <a:spAutoFit/>
          </a:bodyPr>
          <a:lstStyle/>
          <a:p>
            <a:pPr>
              <a:defRPr/>
            </a:pPr>
            <a:r>
              <a:rPr lang="en-US" altLang="zh-CN" sz="2600" dirty="0">
                <a:solidFill>
                  <a:srgbClr val="FF6600"/>
                </a:solidFill>
                <a:latin typeface="Helvetica" pitchFamily="34" charset="0"/>
                <a:ea typeface="楷体_GB2312" pitchFamily="49" charset="-122"/>
              </a:rPr>
              <a:t>Example</a:t>
            </a:r>
            <a:r>
              <a:rPr lang="en-US" altLang="en-US" sz="2600" dirty="0">
                <a:solidFill>
                  <a:srgbClr val="FF6600"/>
                </a:solidFill>
                <a:latin typeface="Helvetica" pitchFamily="34" charset="0"/>
                <a:ea typeface="楷体_GB2312" pitchFamily="49" charset="-122"/>
              </a:rPr>
              <a:t>: </a:t>
            </a:r>
          </a:p>
          <a:p>
            <a:pPr algn="just">
              <a:lnSpc>
                <a:spcPts val="2800"/>
              </a:lnSpc>
              <a:defRPr/>
            </a:pPr>
            <a:r>
              <a:rPr lang="en-US" altLang="zh-CN" sz="2400" dirty="0">
                <a:latin typeface="Helvetica" pitchFamily="34" charset="0"/>
                <a:ea typeface="Cambria Math" pitchFamily="18" charset="0"/>
                <a:cs typeface="Arial" pitchFamily="34" charset="0"/>
              </a:rPr>
              <a:t>Indeed, the rush from earning and spending money may be so strong that students who have a history of intensive employment, those who, for example, have been working long hours since their second year, are actually at greater risk than their classmates of dropping out before graduating.</a:t>
            </a: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6270"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96483" y="609881"/>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
        <p:nvSpPr>
          <p:cNvPr id="14" name="TextBox 13"/>
          <p:cNvSpPr txBox="1"/>
          <p:nvPr/>
        </p:nvSpPr>
        <p:spPr>
          <a:xfrm>
            <a:off x="3949418" y="752757"/>
            <a:ext cx="2694284"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Sentence Writing</a:t>
            </a:r>
            <a:endParaRPr lang="zh-CN" altLang="en-US" sz="2400" b="1" dirty="0">
              <a:solidFill>
                <a:srgbClr val="FF6600"/>
              </a:solidFill>
            </a:endParaRPr>
          </a:p>
        </p:txBody>
      </p:sp>
      <p:sp>
        <p:nvSpPr>
          <p:cNvPr id="2" name="下箭头 1"/>
          <p:cNvSpPr/>
          <p:nvPr/>
        </p:nvSpPr>
        <p:spPr>
          <a:xfrm>
            <a:off x="3204504" y="3430883"/>
            <a:ext cx="581678" cy="720208"/>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8" t="13989" b="1186"/>
          <a:stretch/>
        </p:blipFill>
        <p:spPr bwMode="auto">
          <a:xfrm>
            <a:off x="196483" y="1500174"/>
            <a:ext cx="8590359" cy="538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23"/>
          <p:cNvSpPr txBox="1">
            <a:spLocks noChangeArrowheads="1"/>
          </p:cNvSpPr>
          <p:nvPr/>
        </p:nvSpPr>
        <p:spPr bwMode="auto">
          <a:xfrm>
            <a:off x="785786" y="2148535"/>
            <a:ext cx="7286676" cy="392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marL="357188" indent="-357188">
              <a:lnSpc>
                <a:spcPct val="120000"/>
              </a:lnSpc>
              <a:spcBef>
                <a:spcPts val="1200"/>
              </a:spcBef>
            </a:pPr>
            <a:r>
              <a:rPr lang="en-US" altLang="zh-CN" sz="2400" b="0" dirty="0">
                <a:solidFill>
                  <a:schemeClr val="tx1"/>
                </a:solidFill>
                <a:latin typeface="Helvetica" pitchFamily="34" charset="0"/>
                <a:ea typeface="Cambria Math" pitchFamily="18" charset="0"/>
                <a:cs typeface="Arial" pitchFamily="34" charset="0"/>
              </a:rPr>
              <a:t>1. Wisdom in the mind is better than money in the hand.</a:t>
            </a:r>
            <a:r>
              <a:rPr lang="zh-CN" altLang="en-US" sz="2400" b="0" dirty="0">
                <a:solidFill>
                  <a:schemeClr val="tx1"/>
                </a:solidFill>
                <a:latin typeface="华文行楷" pitchFamily="2" charset="-122"/>
                <a:ea typeface="华文行楷" pitchFamily="2" charset="-122"/>
              </a:rPr>
              <a:t>（脑中有知识，胜过手中有金钱。）</a:t>
            </a:r>
          </a:p>
          <a:p>
            <a:pPr marL="357188" indent="-357188">
              <a:lnSpc>
                <a:spcPct val="120000"/>
              </a:lnSpc>
              <a:spcBef>
                <a:spcPts val="1200"/>
              </a:spcBef>
            </a:pPr>
            <a:r>
              <a:rPr lang="en-US" altLang="zh-CN" sz="2400" b="0" dirty="0">
                <a:solidFill>
                  <a:schemeClr val="tx1"/>
                </a:solidFill>
                <a:latin typeface="Helvetica" pitchFamily="34" charset="0"/>
                <a:ea typeface="Cambria Math" pitchFamily="18" charset="0"/>
                <a:cs typeface="Arial" pitchFamily="34" charset="0"/>
              </a:rPr>
              <a:t>2. Life is a chess game while happiness is devotion. </a:t>
            </a:r>
            <a:r>
              <a:rPr lang="en-US" altLang="en-US" sz="2400" b="0" dirty="0">
                <a:solidFill>
                  <a:schemeClr val="tx1"/>
                </a:solidFill>
                <a:latin typeface="华文行楷" pitchFamily="2" charset="-122"/>
                <a:ea typeface="华文行楷" pitchFamily="2" charset="-122"/>
              </a:rPr>
              <a:t>(</a:t>
            </a:r>
            <a:r>
              <a:rPr lang="zh-CN" altLang="en-US" sz="2400" b="0" dirty="0">
                <a:solidFill>
                  <a:schemeClr val="tx1"/>
                </a:solidFill>
                <a:latin typeface="华文行楷" pitchFamily="2" charset="-122"/>
                <a:ea typeface="华文行楷" pitchFamily="2" charset="-122"/>
              </a:rPr>
              <a:t>人生就是一盘棋，而幸福就是投入</a:t>
            </a:r>
            <a:r>
              <a:rPr lang="zh-CN" altLang="en-US" sz="2400" b="0" dirty="0"/>
              <a:t>。</a:t>
            </a:r>
            <a:r>
              <a:rPr lang="en-US" altLang="en-US" sz="2400" b="0" dirty="0">
                <a:solidFill>
                  <a:schemeClr val="tx1"/>
                </a:solidFill>
                <a:latin typeface="华文行楷" pitchFamily="2" charset="-122"/>
                <a:ea typeface="华文行楷" pitchFamily="2" charset="-122"/>
              </a:rPr>
              <a:t>)</a:t>
            </a:r>
            <a:endParaRPr lang="zh-CN" altLang="en-US" sz="2400" b="0" dirty="0">
              <a:solidFill>
                <a:schemeClr val="tx1"/>
              </a:solidFill>
              <a:latin typeface="华文行楷" pitchFamily="2" charset="-122"/>
              <a:ea typeface="华文行楷" pitchFamily="2" charset="-122"/>
            </a:endParaRPr>
          </a:p>
          <a:p>
            <a:pPr marL="357188" indent="-357188">
              <a:lnSpc>
                <a:spcPct val="120000"/>
              </a:lnSpc>
              <a:spcBef>
                <a:spcPts val="1200"/>
              </a:spcBef>
            </a:pPr>
            <a:r>
              <a:rPr lang="en-US" altLang="zh-CN" sz="2400" b="0" dirty="0">
                <a:solidFill>
                  <a:schemeClr val="tx1"/>
                </a:solidFill>
                <a:latin typeface="Helvetica" pitchFamily="34" charset="0"/>
                <a:ea typeface="Cambria Math" pitchFamily="18" charset="0"/>
                <a:cs typeface="Arial" pitchFamily="34" charset="0"/>
              </a:rPr>
              <a:t>3. Believe in yourself and all that you are. Know that there is something inside you greater than any obstacle. </a:t>
            </a:r>
            <a:r>
              <a:rPr lang="en-US" altLang="en-US" sz="2400" b="0" dirty="0">
                <a:solidFill>
                  <a:schemeClr val="tx1"/>
                </a:solidFill>
                <a:latin typeface="华文行楷" pitchFamily="2" charset="-122"/>
                <a:ea typeface="华文行楷" pitchFamily="2" charset="-122"/>
              </a:rPr>
              <a:t>(</a:t>
            </a:r>
            <a:r>
              <a:rPr lang="zh-CN" altLang="en-US" sz="2400" b="0" dirty="0">
                <a:solidFill>
                  <a:schemeClr val="tx1"/>
                </a:solidFill>
                <a:latin typeface="华文行楷" pitchFamily="2" charset="-122"/>
                <a:ea typeface="华文行楷" pitchFamily="2" charset="-122"/>
              </a:rPr>
              <a:t>相信自己</a:t>
            </a:r>
            <a:r>
              <a:rPr lang="en-US" altLang="zh-CN" sz="2400" b="0" dirty="0">
                <a:solidFill>
                  <a:schemeClr val="tx1"/>
                </a:solidFill>
                <a:latin typeface="华文行楷" pitchFamily="2" charset="-122"/>
                <a:ea typeface="华文行楷" pitchFamily="2" charset="-122"/>
              </a:rPr>
              <a:t>, </a:t>
            </a:r>
            <a:r>
              <a:rPr lang="zh-CN" altLang="en-US" sz="2400" b="0" dirty="0">
                <a:solidFill>
                  <a:schemeClr val="tx1"/>
                </a:solidFill>
                <a:latin typeface="华文行楷" pitchFamily="2" charset="-122"/>
                <a:ea typeface="华文行楷" pitchFamily="2" charset="-122"/>
              </a:rPr>
              <a:t>要知道你内心深处的某些东西是比任何困难都要强大的。</a:t>
            </a:r>
            <a:r>
              <a:rPr lang="en-US" altLang="en-US" sz="2400" b="0" dirty="0">
                <a:solidFill>
                  <a:schemeClr val="tx1"/>
                </a:solidFill>
                <a:latin typeface="华文行楷" pitchFamily="2" charset="-122"/>
                <a:ea typeface="华文行楷" pitchFamily="2" charset="-122"/>
              </a:rPr>
              <a:t>)</a:t>
            </a:r>
            <a:endParaRPr lang="zh-CN" altLang="en-US" sz="2400" b="0" dirty="0">
              <a:solidFill>
                <a:schemeClr val="tx1"/>
              </a:solidFill>
              <a:latin typeface="华文行楷" pitchFamily="2" charset="-122"/>
              <a:ea typeface="华文行楷" pitchFamily="2" charset="-122"/>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
        <p:nvSpPr>
          <p:cNvPr id="16" name="TextBox 15"/>
          <p:cNvSpPr txBox="1"/>
          <p:nvPr/>
        </p:nvSpPr>
        <p:spPr>
          <a:xfrm>
            <a:off x="3949418" y="681319"/>
            <a:ext cx="2694284"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Sentence Writing</a:t>
            </a:r>
            <a:endParaRPr lang="zh-CN" altLang="en-US" sz="2400" b="1" dirty="0">
              <a:solidFill>
                <a:srgbClr val="FF6600"/>
              </a:solidFill>
            </a:endParaRPr>
          </a:p>
        </p:txBody>
      </p:sp>
      <p:sp>
        <p:nvSpPr>
          <p:cNvPr id="21" name="TextBox 20"/>
          <p:cNvSpPr txBox="1"/>
          <p:nvPr/>
        </p:nvSpPr>
        <p:spPr>
          <a:xfrm>
            <a:off x="5700102" y="1222045"/>
            <a:ext cx="2372360"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defPPr>
              <a:defRPr lang="zh-CN"/>
            </a:defPPr>
            <a:lvl1pPr>
              <a:defRPr b="1">
                <a:latin typeface="Helvetica" pitchFamily="34" charset="0"/>
                <a:ea typeface="楷体_GB2312" pitchFamily="49" charset="-122"/>
              </a:defRPr>
            </a:lvl1pPr>
          </a:lstStyle>
          <a:p>
            <a:r>
              <a:rPr lang="en-US" altLang="zh-CN" sz="2600" dirty="0"/>
              <a:t>Appreciation</a:t>
            </a:r>
            <a:endParaRPr lang="zh-CN" altLang="en-US" sz="2600" dirty="0"/>
          </a:p>
        </p:txBody>
      </p:sp>
    </p:spTree>
    <p:extLst>
      <p:ext uri="{BB962C8B-B14F-4D97-AF65-F5344CB8AC3E}">
        <p14:creationId xmlns:p14="http://schemas.microsoft.com/office/powerpoint/2010/main" val="1259928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67290" y="2231130"/>
            <a:ext cx="7448048" cy="1200329"/>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atinLnBrk="1">
              <a:spcBef>
                <a:spcPct val="50000"/>
              </a:spcBef>
              <a:defRPr/>
            </a:pPr>
            <a:endParaRPr lang="en-US" altLang="zh-CN" sz="2400" spc="50" dirty="0">
              <a:ln w="11430"/>
              <a:solidFill>
                <a:srgbClr val="C00000"/>
              </a:solidFill>
              <a:effectLst>
                <a:outerShdw blurRad="38100" dist="38100" dir="2700000" algn="tl">
                  <a:srgbClr val="000000">
                    <a:alpha val="43137"/>
                  </a:srgbClr>
                </a:outerShdw>
              </a:effectLst>
              <a:latin typeface="+mn-lt"/>
              <a:ea typeface="굴림" pitchFamily="34" charset="-127"/>
            </a:endParaRPr>
          </a:p>
          <a:p>
            <a:pPr latinLnBrk="1">
              <a:spcBef>
                <a:spcPct val="50000"/>
              </a:spcBef>
              <a:defRPr/>
            </a:pPr>
            <a:endParaRPr lang="zh-CN" altLang="en-US" sz="3200" spc="50" dirty="0">
              <a:ln w="11430"/>
              <a:solidFill>
                <a:srgbClr val="C00000"/>
              </a:solidFill>
              <a:effectLst>
                <a:outerShdw blurRad="38100" dist="38100" dir="2700000" algn="tl">
                  <a:srgbClr val="000000">
                    <a:alpha val="43137"/>
                  </a:srgbClr>
                </a:outerShdw>
              </a:effectLst>
              <a:latin typeface="+mn-lt"/>
              <a:ea typeface="굴림" pitchFamily="34" charset="-127"/>
            </a:endParaRPr>
          </a:p>
        </p:txBody>
      </p:sp>
      <p:sp>
        <p:nvSpPr>
          <p:cNvPr id="24" name="TextBox 23"/>
          <p:cNvSpPr txBox="1"/>
          <p:nvPr/>
        </p:nvSpPr>
        <p:spPr>
          <a:xfrm>
            <a:off x="5836082" y="1293483"/>
            <a:ext cx="1736314"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a:latin typeface="Helvetica" pitchFamily="34" charset="0"/>
                <a:ea typeface="楷体_GB2312" pitchFamily="49" charset="-122"/>
              </a:rPr>
              <a:t>Practice</a:t>
            </a:r>
            <a:endParaRPr lang="zh-CN" altLang="en-US" sz="2600" b="1" dirty="0"/>
          </a:p>
        </p:txBody>
      </p:sp>
      <p:sp>
        <p:nvSpPr>
          <p:cNvPr id="25" name="Rectangle 1"/>
          <p:cNvSpPr>
            <a:spLocks noChangeArrowheads="1"/>
          </p:cNvSpPr>
          <p:nvPr/>
        </p:nvSpPr>
        <p:spPr bwMode="auto">
          <a:xfrm>
            <a:off x="767290" y="2831294"/>
            <a:ext cx="7081581" cy="120032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271463" indent="-271463" eaLnBrk="0" hangingPunct="0">
              <a:lnSpc>
                <a:spcPct val="150000"/>
              </a:lnSpc>
              <a:defRPr/>
            </a:pPr>
            <a:r>
              <a:rPr lang="en-US" altLang="zh-CN" sz="2400" i="1" dirty="0">
                <a:latin typeface="+mn-lt"/>
                <a:cs typeface="Times New Roman" pitchFamily="18" charset="0"/>
              </a:rPr>
              <a:t> 1. </a:t>
            </a:r>
            <a:r>
              <a:rPr lang="en-US" altLang="zh-CN" sz="2400" dirty="0">
                <a:latin typeface="Helvetica" pitchFamily="34" charset="0"/>
                <a:ea typeface="Cambria Math" pitchFamily="18" charset="0"/>
                <a:cs typeface="Arial" pitchFamily="34" charset="0"/>
              </a:rPr>
              <a:t>One’s campus life seems happier </a:t>
            </a:r>
            <a:r>
              <a:rPr lang="en-US" altLang="zh-CN" sz="2400" dirty="0">
                <a:latin typeface="华文行楷" pitchFamily="2" charset="-122"/>
                <a:ea typeface="华文行楷" pitchFamily="2" charset="-122"/>
                <a:cs typeface="Times New Roman" pitchFamily="18" charset="0"/>
              </a:rPr>
              <a:t>(</a:t>
            </a:r>
            <a:r>
              <a:rPr lang="zh-CN" altLang="en-US" sz="2400" dirty="0">
                <a:latin typeface="华文行楷" pitchFamily="2" charset="-122"/>
                <a:ea typeface="华文行楷" pitchFamily="2" charset="-122"/>
                <a:cs typeface="Times New Roman" pitchFamily="18" charset="0"/>
              </a:rPr>
              <a:t>回想起来要比实际上的快乐</a:t>
            </a:r>
            <a:r>
              <a:rPr lang="en-US" altLang="zh-CN" sz="2400" dirty="0">
                <a:latin typeface="华文行楷" pitchFamily="2" charset="-122"/>
                <a:ea typeface="华文行楷" pitchFamily="2" charset="-122"/>
                <a:cs typeface="Times New Roman" pitchFamily="18" charset="0"/>
              </a:rPr>
              <a:t>)</a:t>
            </a:r>
            <a:r>
              <a:rPr lang="en-US" altLang="zh-CN" sz="2400" dirty="0">
                <a:latin typeface="Helvetica" pitchFamily="34" charset="0"/>
                <a:ea typeface="Cambria Math" pitchFamily="18" charset="0"/>
                <a:cs typeface="Arial" pitchFamily="34" charset="0"/>
              </a:rPr>
              <a:t> __________________________</a:t>
            </a:r>
            <a:r>
              <a:rPr lang="en-US" altLang="zh-CN" sz="2400" dirty="0">
                <a:latin typeface="华文行楷" pitchFamily="2" charset="-122"/>
                <a:ea typeface="华文行楷" pitchFamily="2" charset="-122"/>
                <a:cs typeface="Times New Roman" pitchFamily="18" charset="0"/>
              </a:rPr>
              <a:t>.</a:t>
            </a:r>
          </a:p>
        </p:txBody>
      </p:sp>
      <p:sp>
        <p:nvSpPr>
          <p:cNvPr id="26" name="Rectangle 2"/>
          <p:cNvSpPr>
            <a:spLocks noChangeArrowheads="1"/>
          </p:cNvSpPr>
          <p:nvPr/>
        </p:nvSpPr>
        <p:spPr bwMode="auto">
          <a:xfrm>
            <a:off x="767289" y="4739835"/>
            <a:ext cx="7081581" cy="127419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i="1" dirty="0">
                <a:cs typeface="Times New Roman" pitchFamily="18" charset="0"/>
              </a:rPr>
              <a:t>2.</a:t>
            </a:r>
            <a:r>
              <a:rPr lang="en-US" altLang="zh-CN" sz="2400" dirty="0">
                <a:latin typeface="华文行楷" pitchFamily="2" charset="-122"/>
                <a:ea typeface="华文行楷" pitchFamily="2" charset="-122"/>
                <a:cs typeface="Times New Roman" pitchFamily="18" charset="0"/>
              </a:rPr>
              <a:t> </a:t>
            </a:r>
            <a:r>
              <a:rPr lang="zh-CN" altLang="en-US" sz="2400" dirty="0">
                <a:latin typeface="华文行楷" pitchFamily="2" charset="-122"/>
                <a:ea typeface="华文行楷" pitchFamily="2" charset="-122"/>
                <a:cs typeface="Times New Roman" pitchFamily="18" charset="0"/>
              </a:rPr>
              <a:t>与其夸夸其谈，不如埋头苦干。</a:t>
            </a:r>
            <a:endParaRPr lang="zh-CN" altLang="en-US" sz="2400" dirty="0"/>
          </a:p>
          <a:p>
            <a:pPr eaLnBrk="0" hangingPunct="0">
              <a:lnSpc>
                <a:spcPct val="200000"/>
              </a:lnSpc>
              <a:defRPr/>
            </a:pPr>
            <a:r>
              <a:rPr lang="en-US" altLang="zh-CN" sz="2400" dirty="0">
                <a:latin typeface="Helvetica" pitchFamily="34" charset="0"/>
                <a:ea typeface="Cambria Math" pitchFamily="18" charset="0"/>
                <a:cs typeface="Arial" pitchFamily="34" charset="0"/>
              </a:rPr>
              <a:t>   ___________________________________</a:t>
            </a:r>
            <a:endParaRPr lang="zh-CN" altLang="en-US" sz="2400" dirty="0">
              <a:latin typeface="+mn-lt"/>
            </a:endParaRPr>
          </a:p>
        </p:txBody>
      </p:sp>
      <p:sp>
        <p:nvSpPr>
          <p:cNvPr id="27" name="Rectangle 3"/>
          <p:cNvSpPr>
            <a:spLocks noChangeArrowheads="1"/>
          </p:cNvSpPr>
          <p:nvPr/>
        </p:nvSpPr>
        <p:spPr bwMode="auto">
          <a:xfrm>
            <a:off x="1071538" y="5334672"/>
            <a:ext cx="6089842" cy="52322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r>
              <a:rPr lang="en-US" altLang="zh-CN" sz="2800" b="1" dirty="0">
                <a:solidFill>
                  <a:srgbClr val="FF6600"/>
                </a:solidFill>
              </a:rPr>
              <a:t>It is better to do well than to say well.    </a:t>
            </a:r>
            <a:endParaRPr lang="zh-CN" altLang="en-US" sz="2800" b="1" dirty="0">
              <a:solidFill>
                <a:srgbClr val="FF6600"/>
              </a:solidFill>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
        <p:nvSpPr>
          <p:cNvPr id="16" name="TextBox 15"/>
          <p:cNvSpPr txBox="1"/>
          <p:nvPr/>
        </p:nvSpPr>
        <p:spPr>
          <a:xfrm>
            <a:off x="3677916" y="620688"/>
            <a:ext cx="2694284"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Sentence Writing</a:t>
            </a:r>
            <a:endParaRPr lang="zh-CN" altLang="en-US" sz="2400" b="1" dirty="0">
              <a:solidFill>
                <a:srgbClr val="FF6600"/>
              </a:solidFill>
            </a:endParaRPr>
          </a:p>
        </p:txBody>
      </p:sp>
      <p:sp>
        <p:nvSpPr>
          <p:cNvPr id="17" name="TextBox 16"/>
          <p:cNvSpPr txBox="1"/>
          <p:nvPr/>
        </p:nvSpPr>
        <p:spPr>
          <a:xfrm>
            <a:off x="767290" y="1785926"/>
            <a:ext cx="7841442" cy="923330"/>
          </a:xfrm>
          <a:prstGeom prst="rect">
            <a:avLst/>
          </a:prstGeom>
          <a:noFill/>
        </p:spPr>
        <p:txBody>
          <a:bodyPr wrap="none" rtlCol="0">
            <a:spAutoFit/>
          </a:bodyPr>
          <a:lstStyle/>
          <a:p>
            <a:r>
              <a:rPr lang="en-US" altLang="zh-CN" sz="2600" b="1" dirty="0">
                <a:latin typeface="Helvetica" pitchFamily="34" charset="0"/>
                <a:ea typeface="楷体_GB2312" pitchFamily="49" charset="-122"/>
              </a:rPr>
              <a:t>Translate the following and pay attention to the </a:t>
            </a:r>
          </a:p>
          <a:p>
            <a:r>
              <a:rPr lang="en-US" altLang="zh-CN" sz="2600" b="1" dirty="0">
                <a:latin typeface="Helvetica" pitchFamily="34" charset="0"/>
                <a:ea typeface="楷体_GB2312" pitchFamily="49" charset="-122"/>
              </a:rPr>
              <a:t>contrast  in the sentences.</a:t>
            </a:r>
            <a:endParaRPr lang="zh-CN" altLang="en-US" sz="2600" b="1" dirty="0">
              <a:latin typeface="Helvetica" pitchFamily="34" charset="0"/>
              <a:ea typeface="楷体_GB2312" pitchFamily="49" charset="-122"/>
            </a:endParaRPr>
          </a:p>
        </p:txBody>
      </p:sp>
      <p:sp>
        <p:nvSpPr>
          <p:cNvPr id="21" name="Text Box 50"/>
          <p:cNvSpPr txBox="1">
            <a:spLocks noChangeArrowheads="1"/>
          </p:cNvSpPr>
          <p:nvPr/>
        </p:nvSpPr>
        <p:spPr bwMode="auto">
          <a:xfrm>
            <a:off x="3236480" y="3431459"/>
            <a:ext cx="4978858" cy="517065"/>
          </a:xfrm>
          <a:prstGeom prst="rect">
            <a:avLst/>
          </a:prstGeom>
          <a:noFill/>
          <a:ln w="9525" algn="ctr">
            <a:noFill/>
            <a:miter lim="800000"/>
            <a:headEnd/>
            <a:tailEnd/>
          </a:ln>
        </p:spPr>
        <p:txBody>
          <a:bodyPr wrap="square" lIns="0" tIns="0" rIns="0" bIns="0">
            <a:spAutoFit/>
          </a:bodyPr>
          <a:lstStyle/>
          <a:p>
            <a:pPr eaLnBrk="0" hangingPunct="0">
              <a:lnSpc>
                <a:spcPct val="120000"/>
              </a:lnSpc>
              <a:defRPr/>
            </a:pPr>
            <a:r>
              <a:rPr kumimoji="1" lang="en-US" altLang="zh-CN" sz="2800" b="1" dirty="0">
                <a:solidFill>
                  <a:srgbClr val="FF6600"/>
                </a:solidFill>
                <a:latin typeface="+mn-lt"/>
                <a:ea typeface="宋体" pitchFamily="2" charset="-122"/>
              </a:rPr>
              <a:t> </a:t>
            </a:r>
            <a:r>
              <a:rPr lang="en-US" altLang="zh-CN" sz="2800" b="1" dirty="0">
                <a:solidFill>
                  <a:srgbClr val="FF6600"/>
                </a:solidFill>
              </a:rPr>
              <a:t>in retrospect than in reality</a:t>
            </a:r>
            <a:r>
              <a:rPr lang="en-US" altLang="zh-CN" sz="2800" dirty="0">
                <a:latin typeface="Helvetica" pitchFamily="34" charset="0"/>
                <a:ea typeface="Cambria Math" pitchFamily="18" charset="0"/>
                <a:cs typeface="Arial" pitchFamily="34" charset="0"/>
              </a:rPr>
              <a:t>   </a:t>
            </a:r>
            <a:r>
              <a:rPr lang="en-US" sz="2800" b="1" dirty="0">
                <a:solidFill>
                  <a:srgbClr val="FF6600"/>
                </a:solidFill>
              </a:rPr>
              <a:t> </a:t>
            </a:r>
            <a:endParaRPr lang="zh-CN" altLang="en-US" sz="2800" b="1" dirty="0">
              <a:solidFill>
                <a:srgbClr val="FF6600"/>
              </a:solidFill>
            </a:endParaRPr>
          </a:p>
        </p:txBody>
      </p:sp>
    </p:spTree>
    <p:extLst>
      <p:ext uri="{BB962C8B-B14F-4D97-AF65-F5344CB8AC3E}">
        <p14:creationId xmlns:p14="http://schemas.microsoft.com/office/powerpoint/2010/main" val="351219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c:\DOCUME~1\jiangll\APPLIC~1\360se6\USERDA~1\Temp\IS86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50" t="53714" b="6871"/>
          <a:stretch/>
        </p:blipFill>
        <p:spPr bwMode="auto">
          <a:xfrm>
            <a:off x="0" y="4627591"/>
            <a:ext cx="3155123" cy="22304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9" name="圆角矩形 8"/>
          <p:cNvSpPr/>
          <p:nvPr/>
        </p:nvSpPr>
        <p:spPr>
          <a:xfrm>
            <a:off x="3051511" y="1785926"/>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000364" y="1910235"/>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a:t>Topic sentence</a:t>
            </a:r>
            <a:endParaRPr lang="zh-CN" altLang="en-US" sz="2800" dirty="0"/>
          </a:p>
        </p:txBody>
      </p:sp>
      <p:sp>
        <p:nvSpPr>
          <p:cNvPr id="11" name="下箭头 10"/>
          <p:cNvSpPr/>
          <p:nvPr/>
        </p:nvSpPr>
        <p:spPr>
          <a:xfrm>
            <a:off x="4576204" y="2504518"/>
            <a:ext cx="432048" cy="1210234"/>
          </a:xfrm>
          <a:prstGeom prst="downArrow">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00"/>
              </a:solidFill>
            </a:endParaRPr>
          </a:p>
        </p:txBody>
      </p:sp>
      <p:sp>
        <p:nvSpPr>
          <p:cNvPr id="12" name="圆角矩形 11"/>
          <p:cNvSpPr/>
          <p:nvPr/>
        </p:nvSpPr>
        <p:spPr>
          <a:xfrm>
            <a:off x="3051511" y="3714752"/>
            <a:ext cx="342689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000364" y="3861839"/>
            <a:ext cx="3478036"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dirty="0"/>
              <a:t>Listing</a:t>
            </a:r>
            <a:endParaRPr lang="zh-CN" altLang="en-US" sz="2800" dirty="0"/>
          </a:p>
        </p:txBody>
      </p:sp>
      <p:sp>
        <p:nvSpPr>
          <p:cNvPr id="2" name="右箭头 1">
            <a:hlinkClick r:id="" action="ppaction://hlinkshowjump?jump=nextslide"/>
          </p:cNvPr>
          <p:cNvSpPr/>
          <p:nvPr/>
        </p:nvSpPr>
        <p:spPr>
          <a:xfrm>
            <a:off x="6111214" y="5805264"/>
            <a:ext cx="2207984" cy="648072"/>
          </a:xfrm>
          <a:prstGeom prst="right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n>
                  <a:solidFill>
                    <a:schemeClr val="tx1"/>
                  </a:solidFill>
                </a:ln>
                <a:solidFill>
                  <a:schemeClr val="accent6">
                    <a:lumMod val="50000"/>
                  </a:schemeClr>
                </a:solidFill>
                <a:effectLst/>
              </a:rPr>
              <a:t>Further more</a:t>
            </a:r>
            <a:endParaRPr lang="zh-CN" altLang="en-US" sz="2400" dirty="0">
              <a:ln>
                <a:solidFill>
                  <a:schemeClr val="tx1"/>
                </a:solidFill>
              </a:ln>
              <a:solidFill>
                <a:schemeClr val="accent6">
                  <a:lumMod val="50000"/>
                </a:schemeClr>
              </a:solidFill>
              <a:effectLst/>
            </a:endParaRPr>
          </a:p>
        </p:txBody>
      </p:sp>
      <p:sp>
        <p:nvSpPr>
          <p:cNvPr id="15" name="TextBox 14"/>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953" y="1000108"/>
            <a:ext cx="8566909"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571612"/>
            <a:ext cx="6500858" cy="5124480"/>
          </a:xfrm>
          <a:prstGeom prst="rect">
            <a:avLst/>
          </a:prstGeom>
          <a:noFill/>
        </p:spPr>
        <p:txBody>
          <a:bodyPr wrap="square" rtlCol="0">
            <a:spAutoFit/>
          </a:bodyPr>
          <a:lstStyle/>
          <a:p>
            <a:pPr algn="just">
              <a:lnSpc>
                <a:spcPct val="15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50000"/>
              </a:lnSpc>
            </a:pPr>
            <a:r>
              <a:rPr lang="en-US" altLang="zh-CN" sz="2400" dirty="0">
                <a:latin typeface="Helvetica" pitchFamily="34" charset="0"/>
                <a:ea typeface="Cambria Math" pitchFamily="18" charset="0"/>
                <a:cs typeface="Arial" pitchFamily="34" charset="0"/>
              </a:rPr>
              <a:t>      There are numerous and reliable ways by which one can measure the impact of employment on student achievement, and we used several in our research.</a:t>
            </a:r>
            <a:r>
              <a:rPr lang="zh-CN" altLang="en-US" sz="2400" dirty="0">
                <a:latin typeface="Helvetica" pitchFamily="34" charset="0"/>
                <a:ea typeface="Cambria Math" pitchFamily="18" charset="0"/>
                <a:cs typeface="Arial" pitchFamily="34" charset="0"/>
              </a:rPr>
              <a:t> </a:t>
            </a:r>
            <a:r>
              <a:rPr lang="en-US" altLang="zh-CN" sz="2400" b="1" dirty="0">
                <a:solidFill>
                  <a:srgbClr val="FF6600"/>
                </a:solidFill>
                <a:latin typeface="Helvetica" pitchFamily="34" charset="0"/>
                <a:ea typeface="Cambria Math" pitchFamily="18" charset="0"/>
                <a:cs typeface="Arial" pitchFamily="34" charset="0"/>
              </a:rPr>
              <a:t>(Topic sentence) </a:t>
            </a:r>
            <a:r>
              <a:rPr lang="en-US" altLang="zh-CN" sz="2400" dirty="0">
                <a:latin typeface="Helvetica" pitchFamily="34" charset="0"/>
                <a:ea typeface="Cambria Math" pitchFamily="18" charset="0"/>
                <a:cs typeface="Arial" pitchFamily="34" charset="0"/>
              </a:rPr>
              <a:t>Comparing grades of students working a lot with those working much less or not at all.</a:t>
            </a:r>
            <a:r>
              <a:rPr lang="zh-CN" altLang="en-US" sz="2400" dirty="0">
                <a:latin typeface="Helvetica" pitchFamily="34" charset="0"/>
                <a:ea typeface="Cambria Math" pitchFamily="18" charset="0"/>
                <a:cs typeface="Arial" pitchFamily="34" charset="0"/>
              </a:rPr>
              <a:t> </a:t>
            </a:r>
            <a:r>
              <a:rPr lang="en-US" altLang="zh-CN" sz="2400" b="1" dirty="0">
                <a:solidFill>
                  <a:srgbClr val="FF6600"/>
                </a:solidFill>
                <a:latin typeface="Helvetica" pitchFamily="34" charset="0"/>
                <a:ea typeface="Cambria Math" pitchFamily="18" charset="0"/>
                <a:cs typeface="Arial" pitchFamily="34" charset="0"/>
              </a:rPr>
              <a:t>(Listing 1)</a:t>
            </a:r>
            <a:endParaRPr lang="zh-CN" altLang="en-US" sz="2400" dirty="0">
              <a:latin typeface="Helvetica" pitchFamily="34" charset="0"/>
              <a:ea typeface="Cambria Math" pitchFamily="18" charset="0"/>
              <a:cs typeface="Arial" pitchFamily="34" charset="0"/>
            </a:endParaRPr>
          </a:p>
          <a:p>
            <a:pPr>
              <a:lnSpc>
                <a:spcPct val="150000"/>
              </a:lnSpc>
            </a:pPr>
            <a:endParaRPr lang="zh-CN" altLang="en-US" sz="2400" dirty="0">
              <a:latin typeface="Helvetica" pitchFamily="34" charset="0"/>
              <a:ea typeface="Cambria Math" pitchFamily="18" charset="0"/>
              <a:cs typeface="Arial"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4" name="TextBox 13"/>
          <p:cNvSpPr txBox="1"/>
          <p:nvPr/>
        </p:nvSpPr>
        <p:spPr>
          <a:xfrm>
            <a:off x="196483" y="599998"/>
            <a:ext cx="3481433"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10699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953" y="1214422"/>
            <a:ext cx="8518889" cy="53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643050"/>
            <a:ext cx="6500858" cy="4016484"/>
          </a:xfrm>
          <a:prstGeom prst="rect">
            <a:avLst/>
          </a:prstGeom>
          <a:noFill/>
        </p:spPr>
        <p:txBody>
          <a:bodyPr wrap="square" rtlCol="0">
            <a:spAutoFit/>
          </a:bodyPr>
          <a:lstStyle/>
          <a:p>
            <a:pPr algn="just">
              <a:lnSpc>
                <a:spcPct val="15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50000"/>
              </a:lnSpc>
            </a:pPr>
            <a:r>
              <a:rPr lang="en-US" altLang="zh-CN" sz="2400" dirty="0">
                <a:latin typeface="Helvetica" pitchFamily="34" charset="0"/>
                <a:ea typeface="Cambria Math" pitchFamily="18" charset="0"/>
                <a:cs typeface="Arial" pitchFamily="34" charset="0"/>
              </a:rPr>
              <a:t>Contrasting workers with non-workers in terms of their commitment to education.</a:t>
            </a:r>
            <a:r>
              <a:rPr lang="en-US" altLang="zh-CN" sz="2400" b="1" dirty="0">
                <a:solidFill>
                  <a:srgbClr val="FF6600"/>
                </a:solidFill>
                <a:latin typeface="Helvetica" pitchFamily="34" charset="0"/>
                <a:ea typeface="Cambria Math" pitchFamily="18" charset="0"/>
                <a:cs typeface="Arial" pitchFamily="34" charset="0"/>
              </a:rPr>
              <a:t> (Listing 2) </a:t>
            </a:r>
            <a:r>
              <a:rPr lang="en-US" altLang="zh-CN" sz="2400" dirty="0">
                <a:latin typeface="Helvetica" pitchFamily="34" charset="0"/>
                <a:ea typeface="Cambria Math" pitchFamily="18" charset="0"/>
                <a:cs typeface="Arial" pitchFamily="34" charset="0"/>
              </a:rPr>
              <a:t>Following students over time as they increased or</a:t>
            </a:r>
            <a:r>
              <a:rPr lang="zh-CN" altLang="en-US" sz="2400" dirty="0">
                <a:latin typeface="Helvetica" pitchFamily="34" charset="0"/>
                <a:ea typeface="Cambria Math" pitchFamily="18" charset="0"/>
                <a:cs typeface="Arial" pitchFamily="34" charset="0"/>
              </a:rPr>
              <a:t> </a:t>
            </a:r>
            <a:r>
              <a:rPr lang="en-US" altLang="zh-CN" sz="2400" dirty="0">
                <a:latin typeface="Helvetica" pitchFamily="34" charset="0"/>
                <a:ea typeface="Cambria Math" pitchFamily="18" charset="0"/>
                <a:cs typeface="Arial" pitchFamily="34" charset="0"/>
              </a:rPr>
              <a:t>decreased working hours and assessing the effects on school performance and engagement. </a:t>
            </a:r>
            <a:r>
              <a:rPr lang="en-US" altLang="zh-CN" sz="2400" b="1" dirty="0">
                <a:solidFill>
                  <a:srgbClr val="FF6600"/>
                </a:solidFill>
                <a:latin typeface="Helvetica" pitchFamily="34" charset="0"/>
                <a:ea typeface="Cambria Math" pitchFamily="18" charset="0"/>
                <a:cs typeface="Arial" pitchFamily="34" charset="0"/>
              </a:rPr>
              <a:t>(Listing 3)</a:t>
            </a:r>
            <a:endParaRPr lang="zh-CN" altLang="en-US" sz="2400" b="1" dirty="0">
              <a:solidFill>
                <a:srgbClr val="FF6600"/>
              </a:solidFill>
              <a:latin typeface="Helvetica" pitchFamily="34" charset="0"/>
              <a:ea typeface="Cambria Math" pitchFamily="18" charset="0"/>
              <a:cs typeface="Arial"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4" name="TextBox 13"/>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10699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442340"/>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90815" y="2876743"/>
            <a:ext cx="5017289" cy="186512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b="1" dirty="0">
                <a:latin typeface="Helvetica" pitchFamily="34" charset="0"/>
                <a:ea typeface="Cambria Math" pitchFamily="18" charset="0"/>
                <a:cs typeface="Arial" pitchFamily="34" charset="0"/>
              </a:rPr>
              <a:t>Directions: </a:t>
            </a:r>
            <a:r>
              <a:rPr lang="en-US" altLang="zh-CN" sz="2400" dirty="0">
                <a:latin typeface="Helvetica" pitchFamily="34" charset="0"/>
                <a:ea typeface="Cambria Math" pitchFamily="18" charset="0"/>
                <a:cs typeface="Arial" pitchFamily="34" charset="0"/>
              </a:rPr>
              <a:t>Have a look at the outline below and the sample paragraph, which develops in the pattern of listing. </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1" name="TextBox 10"/>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pic>
        <p:nvPicPr>
          <p:cNvPr id="12" name="Picture 2" descr="H:\新视野一图片\新建文件夹 (2)\87114078.jpg"/>
          <p:cNvPicPr>
            <a:picLocks noChangeAspect="1" noChangeArrowheads="1"/>
          </p:cNvPicPr>
          <p:nvPr/>
        </p:nvPicPr>
        <p:blipFill>
          <a:blip r:embed="rId4" cstate="print"/>
          <a:srcRect/>
          <a:stretch>
            <a:fillRect/>
          </a:stretch>
        </p:blipFill>
        <p:spPr bwMode="auto">
          <a:xfrm>
            <a:off x="5357818" y="1428736"/>
            <a:ext cx="3000713" cy="4500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36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96483" y="1510434"/>
            <a:ext cx="8447483" cy="134706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00034" y="1616507"/>
            <a:ext cx="7971808" cy="116955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400" b="1" dirty="0">
                <a:solidFill>
                  <a:srgbClr val="FF6600"/>
                </a:solidFill>
              </a:rPr>
              <a:t>Topic sentence: </a:t>
            </a:r>
            <a:r>
              <a:rPr lang="en-US" altLang="zh-CN" sz="2400" dirty="0"/>
              <a:t>If you want to get the best work possible with an employment agency, it’s important to remember three points.</a:t>
            </a:r>
            <a:endParaRPr lang="en-US" altLang="zh-CN" sz="1800" dirty="0"/>
          </a:p>
        </p:txBody>
      </p:sp>
      <p:sp>
        <p:nvSpPr>
          <p:cNvPr id="2" name="五边形 1"/>
          <p:cNvSpPr/>
          <p:nvPr/>
        </p:nvSpPr>
        <p:spPr>
          <a:xfrm rot="16200000">
            <a:off x="107504" y="3550215"/>
            <a:ext cx="3096344" cy="2376264"/>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2915816" y="3550216"/>
            <a:ext cx="3096344" cy="2376264"/>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p:nvPr/>
        </p:nvSpPr>
        <p:spPr>
          <a:xfrm rot="16200000">
            <a:off x="5580112" y="3550216"/>
            <a:ext cx="3096344" cy="2376264"/>
          </a:xfrm>
          <a:prstGeom prst="homePlate">
            <a:avLst>
              <a:gd name="adj" fmla="val 22025"/>
            </a:avLst>
          </a:prstGeom>
          <a:noFill/>
          <a:ln>
            <a:solidFill>
              <a:srgbClr val="FFC000"/>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500034" y="3745170"/>
            <a:ext cx="2253901" cy="523220"/>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200" b="0" i="0" u="none" strike="noStrike" kern="0" cap="none" spc="0" normalizeH="0" baseline="0" noProof="0" dirty="0">
                <a:ln>
                  <a:noFill/>
                </a:ln>
                <a:solidFill>
                  <a:srgbClr val="FFFF00"/>
                </a:solidFill>
                <a:effectLst/>
                <a:uLnTx/>
                <a:uFillTx/>
                <a:latin typeface="Arial"/>
              </a:rPr>
              <a:t>      </a:t>
            </a:r>
            <a:r>
              <a:rPr kumimoji="1" lang="en-US" altLang="zh-CN" sz="2800" b="1" kern="0" dirty="0">
                <a:solidFill>
                  <a:srgbClr val="336600"/>
                </a:solidFill>
                <a:latin typeface="Calibri" pitchFamily="34" charset="0"/>
              </a:rPr>
              <a:t>Listing</a:t>
            </a:r>
            <a:r>
              <a:rPr kumimoji="1" lang="en-US" altLang="zh-CN" sz="2800" b="1" i="0" u="none" strike="noStrike" kern="0" cap="none" spc="0" normalizeH="0" baseline="0" noProof="0" dirty="0">
                <a:ln>
                  <a:noFill/>
                </a:ln>
                <a:solidFill>
                  <a:srgbClr val="336600"/>
                </a:solidFill>
                <a:effectLst/>
                <a:uLnTx/>
                <a:uFillTx/>
                <a:latin typeface="Calibri" pitchFamily="34" charset="0"/>
              </a:rPr>
              <a:t> 1:</a:t>
            </a:r>
            <a:endParaRPr kumimoji="0" lang="zh-CN" altLang="en-US" sz="2800" b="0" i="0" u="none" strike="noStrike" kern="0" cap="none" spc="0" normalizeH="0" baseline="0" noProof="0" dirty="0">
              <a:ln>
                <a:noFill/>
              </a:ln>
              <a:solidFill>
                <a:srgbClr val="336600"/>
              </a:solidFill>
              <a:effectLst/>
              <a:uLnTx/>
              <a:uFillTx/>
              <a:latin typeface="Calibri" pitchFamily="34" charset="0"/>
            </a:endParaRPr>
          </a:p>
        </p:txBody>
      </p:sp>
      <p:sp>
        <p:nvSpPr>
          <p:cNvPr id="20" name="矩形 16"/>
          <p:cNvSpPr>
            <a:spLocks noChangeArrowheads="1"/>
          </p:cNvSpPr>
          <p:nvPr/>
        </p:nvSpPr>
        <p:spPr bwMode="auto">
          <a:xfrm>
            <a:off x="642910" y="4604685"/>
            <a:ext cx="2004752" cy="1791260"/>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1" lang="en-US" altLang="zh-CN" sz="2400" kern="0" dirty="0">
                <a:latin typeface="Arial"/>
              </a:rPr>
              <a:t>Register with more than one agency.</a:t>
            </a:r>
            <a:endParaRPr kumimoji="1" lang="zh-CN" altLang="en-US" sz="2400" kern="0" dirty="0">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effectLst/>
              <a:uLnTx/>
              <a:uFillTx/>
              <a:latin typeface="Arial"/>
            </a:endParaRPr>
          </a:p>
        </p:txBody>
      </p:sp>
      <p:sp>
        <p:nvSpPr>
          <p:cNvPr id="21" name="矩形 17"/>
          <p:cNvSpPr>
            <a:spLocks noChangeArrowheads="1"/>
          </p:cNvSpPr>
          <p:nvPr/>
        </p:nvSpPr>
        <p:spPr bwMode="auto">
          <a:xfrm>
            <a:off x="3500430" y="3724275"/>
            <a:ext cx="1841338" cy="523220"/>
          </a:xfrm>
          <a:prstGeom prst="rect">
            <a:avLst/>
          </a:prstGeom>
          <a:noFill/>
          <a:ln w="9525">
            <a:noFill/>
            <a:miter lim="800000"/>
            <a:headEnd/>
            <a:tailEnd/>
          </a:ln>
        </p:spPr>
        <p:txBody>
          <a:bodyPr wrap="none">
            <a:spAutoFit/>
          </a:bodyPr>
          <a:lstStyle/>
          <a:p>
            <a:pPr>
              <a:defRPr/>
            </a:pPr>
            <a:r>
              <a:rPr kumimoji="1" lang="en-US" altLang="zh-CN" sz="2200" dirty="0">
                <a:solidFill>
                  <a:srgbClr val="C00000"/>
                </a:solidFill>
                <a:latin typeface="+mn-lt"/>
              </a:rPr>
              <a:t>    </a:t>
            </a:r>
            <a:r>
              <a:rPr kumimoji="1" lang="en-US" altLang="zh-CN" sz="2800" b="1" dirty="0">
                <a:solidFill>
                  <a:srgbClr val="7030A0"/>
                </a:solidFill>
              </a:rPr>
              <a:t>Listing</a:t>
            </a:r>
            <a:r>
              <a:rPr kumimoji="1" lang="en-US" altLang="zh-CN" sz="2800" b="1" dirty="0">
                <a:solidFill>
                  <a:srgbClr val="7030A0"/>
                </a:solidFill>
                <a:latin typeface="+mn-lt"/>
              </a:rPr>
              <a:t> 2: </a:t>
            </a:r>
          </a:p>
        </p:txBody>
      </p:sp>
      <p:sp>
        <p:nvSpPr>
          <p:cNvPr id="23" name="矩形 18"/>
          <p:cNvSpPr>
            <a:spLocks noChangeArrowheads="1"/>
          </p:cNvSpPr>
          <p:nvPr/>
        </p:nvSpPr>
        <p:spPr bwMode="auto">
          <a:xfrm>
            <a:off x="3286116" y="4749147"/>
            <a:ext cx="2376264" cy="1348061"/>
          </a:xfrm>
          <a:prstGeom prst="rect">
            <a:avLst/>
          </a:prstGeom>
          <a:noFill/>
          <a:ln w="9525">
            <a:noFill/>
            <a:miter lim="800000"/>
            <a:headEnd/>
            <a:tailEnd/>
          </a:ln>
        </p:spPr>
        <p:txBody>
          <a:bodyPr wrap="square">
            <a:spAutoFit/>
          </a:bodyPr>
          <a:lstStyle/>
          <a:p>
            <a:pPr>
              <a:lnSpc>
                <a:spcPct val="120000"/>
              </a:lnSpc>
              <a:defRPr/>
            </a:pPr>
            <a:r>
              <a:rPr kumimoji="1" lang="en-US" altLang="zh-CN" sz="2400" kern="0" dirty="0">
                <a:latin typeface="Arial"/>
              </a:rPr>
              <a:t>Be responsible and trustworthy.</a:t>
            </a:r>
            <a:endParaRPr kumimoji="1" lang="zh-CN" altLang="en-US" sz="2400" kern="0" dirty="0">
              <a:latin typeface="Arial"/>
            </a:endParaRPr>
          </a:p>
          <a:p>
            <a:pPr>
              <a:defRPr/>
            </a:pPr>
            <a:endParaRPr kumimoji="1" lang="zh-CN" altLang="en-US" sz="2400" kern="0" dirty="0">
              <a:latin typeface="Arial"/>
            </a:endParaRPr>
          </a:p>
        </p:txBody>
      </p:sp>
      <p:sp>
        <p:nvSpPr>
          <p:cNvPr id="26" name="矩形 19"/>
          <p:cNvSpPr>
            <a:spLocks noChangeArrowheads="1"/>
          </p:cNvSpPr>
          <p:nvPr/>
        </p:nvSpPr>
        <p:spPr bwMode="auto">
          <a:xfrm>
            <a:off x="6251575" y="3652837"/>
            <a:ext cx="1759584" cy="523220"/>
          </a:xfrm>
          <a:prstGeom prst="rect">
            <a:avLst/>
          </a:prstGeom>
          <a:noFill/>
          <a:ln w="9525">
            <a:noFill/>
            <a:miter lim="800000"/>
            <a:headEnd/>
            <a:tailEnd/>
          </a:ln>
        </p:spPr>
        <p:txBody>
          <a:bodyPr wrap="none">
            <a:spAutoFit/>
          </a:bodyPr>
          <a:lstStyle/>
          <a:p>
            <a:pPr>
              <a:defRPr/>
            </a:pPr>
            <a:r>
              <a:rPr kumimoji="1" lang="en-US" altLang="zh-CN" sz="2200" dirty="0">
                <a:solidFill>
                  <a:srgbClr val="FFFF00"/>
                </a:solidFill>
                <a:latin typeface="+mn-lt"/>
              </a:rPr>
              <a:t>    </a:t>
            </a:r>
            <a:r>
              <a:rPr kumimoji="1" lang="en-US" altLang="zh-CN" sz="2800" b="1" dirty="0">
                <a:solidFill>
                  <a:srgbClr val="FF9900"/>
                </a:solidFill>
              </a:rPr>
              <a:t>Listing</a:t>
            </a:r>
            <a:r>
              <a:rPr kumimoji="1" lang="en-US" altLang="zh-CN" sz="2800" b="1" dirty="0">
                <a:solidFill>
                  <a:srgbClr val="FF9900"/>
                </a:solidFill>
                <a:latin typeface="+mn-lt"/>
              </a:rPr>
              <a:t>3: </a:t>
            </a:r>
          </a:p>
        </p:txBody>
      </p:sp>
      <p:sp>
        <p:nvSpPr>
          <p:cNvPr id="27" name="矩形 20"/>
          <p:cNvSpPr>
            <a:spLocks noChangeArrowheads="1"/>
          </p:cNvSpPr>
          <p:nvPr/>
        </p:nvSpPr>
        <p:spPr bwMode="auto">
          <a:xfrm>
            <a:off x="6000760" y="4808773"/>
            <a:ext cx="2315666" cy="937949"/>
          </a:xfrm>
          <a:prstGeom prst="rect">
            <a:avLst/>
          </a:prstGeom>
          <a:noFill/>
          <a:ln w="9525">
            <a:noFill/>
            <a:miter lim="800000"/>
            <a:headEnd/>
            <a:tailEnd/>
          </a:ln>
        </p:spPr>
        <p:txBody>
          <a:bodyPr wrap="square">
            <a:spAutoFit/>
          </a:bodyPr>
          <a:lstStyle/>
          <a:p>
            <a:pPr>
              <a:lnSpc>
                <a:spcPct val="120000"/>
              </a:lnSpc>
              <a:defRPr/>
            </a:pPr>
            <a:r>
              <a:rPr kumimoji="1" lang="en-US" altLang="zh-CN" sz="2400" kern="0" dirty="0">
                <a:latin typeface="Arial"/>
              </a:rPr>
              <a:t>Be available all the time.</a:t>
            </a:r>
            <a:endParaRPr kumimoji="1" lang="zh-CN" altLang="en-US" sz="2400" kern="0" dirty="0">
              <a:latin typeface="Arial"/>
            </a:endParaRP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25" name="TextBox 24"/>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24584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8" grpId="0"/>
      <p:bldP spid="20" grpId="0"/>
      <p:bldP spid="21" grpId="0"/>
      <p:bldP spid="23" grpId="0"/>
      <p:bldP spid="26" grpId="0"/>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2" y="857232"/>
            <a:ext cx="8786842" cy="528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428736"/>
            <a:ext cx="6715172" cy="4078039"/>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20000"/>
              </a:lnSpc>
            </a:pPr>
            <a:r>
              <a:rPr lang="en-US" altLang="zh-CN" sz="2400" dirty="0">
                <a:latin typeface="Helvetica" pitchFamily="34" charset="0"/>
                <a:ea typeface="Cambria Math" pitchFamily="18" charset="0"/>
                <a:cs typeface="Arial" pitchFamily="34" charset="0"/>
              </a:rPr>
              <a:t>      If you want to get the best work possible with an employment agency, it’s important to remember the following three points. </a:t>
            </a:r>
            <a:r>
              <a:rPr lang="en-US" altLang="zh-CN" sz="2400" b="1" dirty="0">
                <a:solidFill>
                  <a:srgbClr val="FF6600"/>
                </a:solidFill>
                <a:latin typeface="Helvetica" pitchFamily="34" charset="0"/>
                <a:ea typeface="Cambria Math" pitchFamily="18" charset="0"/>
                <a:cs typeface="Arial" pitchFamily="34" charset="0"/>
              </a:rPr>
              <a:t>(Topic sentence) </a:t>
            </a:r>
            <a:r>
              <a:rPr lang="en-US" altLang="zh-CN" sz="2400" dirty="0">
                <a:latin typeface="Helvetica" pitchFamily="34" charset="0"/>
                <a:ea typeface="Cambria Math" pitchFamily="18" charset="0"/>
                <a:cs typeface="Arial" pitchFamily="34" charset="0"/>
              </a:rPr>
              <a:t>First, register with more than one agency so that you have a better chance of getting a better job. </a:t>
            </a:r>
            <a:r>
              <a:rPr lang="en-US" altLang="zh-CN" sz="2400" b="1" dirty="0">
                <a:solidFill>
                  <a:srgbClr val="FF6600"/>
                </a:solidFill>
                <a:latin typeface="Helvetica" pitchFamily="34" charset="0"/>
                <a:ea typeface="Cambria Math" pitchFamily="18" charset="0"/>
                <a:cs typeface="Arial" pitchFamily="34" charset="0"/>
              </a:rPr>
              <a:t>(Listing 1) </a:t>
            </a:r>
            <a:r>
              <a:rPr lang="en-US" altLang="zh-CN" sz="2400" dirty="0">
                <a:latin typeface="Helvetica" pitchFamily="34" charset="0"/>
                <a:ea typeface="Cambria Math" pitchFamily="18" charset="0"/>
                <a:cs typeface="Arial" pitchFamily="34" charset="0"/>
              </a:rPr>
              <a:t>Second, be responsible and trustworthy. When you receive an assignment, do your best. </a:t>
            </a:r>
            <a:endParaRPr lang="zh-CN" altLang="en-US" sz="2400" dirty="0">
              <a:latin typeface="Helvetica" pitchFamily="34" charset="0"/>
              <a:ea typeface="Cambria Math" pitchFamily="18" charset="0"/>
              <a:cs typeface="Arial"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4" name="TextBox 13"/>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
        <p:nvSpPr>
          <p:cNvPr id="7" name="右箭头 6">
            <a:hlinkClick r:id="" action="ppaction://hlinkshowjump?jump=nextslide"/>
          </p:cNvPr>
          <p:cNvSpPr/>
          <p:nvPr/>
        </p:nvSpPr>
        <p:spPr>
          <a:xfrm>
            <a:off x="6315106" y="607220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n>
                  <a:solidFill>
                    <a:schemeClr val="tx1"/>
                  </a:solidFill>
                </a:ln>
                <a:solidFill>
                  <a:schemeClr val="tx1"/>
                </a:solidFill>
                <a:effectLst/>
              </a:rPr>
              <a:t>Further more</a:t>
            </a:r>
            <a:endParaRPr lang="zh-CN" altLang="en-US" sz="2000" dirty="0">
              <a:ln>
                <a:solidFill>
                  <a:schemeClr val="tx1"/>
                </a:solidFill>
              </a:ln>
              <a:solidFill>
                <a:schemeClr val="tx1"/>
              </a:solidFill>
              <a:effectLst/>
            </a:endParaRPr>
          </a:p>
        </p:txBody>
      </p:sp>
    </p:spTree>
    <p:extLst>
      <p:ext uri="{BB962C8B-B14F-4D97-AF65-F5344CB8AC3E}">
        <p14:creationId xmlns:p14="http://schemas.microsoft.com/office/powerpoint/2010/main" val="10699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077" y="928670"/>
            <a:ext cx="8518889"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71472" y="1643050"/>
            <a:ext cx="6286544" cy="4078039"/>
          </a:xfrm>
          <a:prstGeom prst="rect">
            <a:avLst/>
          </a:prstGeom>
          <a:noFill/>
        </p:spPr>
        <p:txBody>
          <a:bodyPr wrap="square" rtlCol="0">
            <a:spAutoFit/>
          </a:bodyPr>
          <a:lstStyle/>
          <a:p>
            <a:pPr algn="just">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Example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ct val="120000"/>
              </a:lnSpc>
            </a:pPr>
            <a:r>
              <a:rPr lang="en-US" altLang="zh-CN" sz="2400" dirty="0">
                <a:latin typeface="Helvetica" pitchFamily="34" charset="0"/>
                <a:ea typeface="Cambria Math" pitchFamily="18" charset="0"/>
                <a:cs typeface="Arial" pitchFamily="34" charset="0"/>
              </a:rPr>
              <a:t>Employment agencies usually keep a record of your employment history, which may affect your future job-seeking. </a:t>
            </a:r>
            <a:r>
              <a:rPr lang="en-US" altLang="zh-CN" sz="2400" b="1" dirty="0">
                <a:solidFill>
                  <a:srgbClr val="FF6600"/>
                </a:solidFill>
                <a:latin typeface="Helvetica" pitchFamily="34" charset="0"/>
                <a:ea typeface="Cambria Math" pitchFamily="18" charset="0"/>
                <a:cs typeface="Arial" pitchFamily="34" charset="0"/>
              </a:rPr>
              <a:t>(Listing 2) </a:t>
            </a:r>
            <a:r>
              <a:rPr lang="en-US" altLang="zh-CN" sz="2400" dirty="0">
                <a:latin typeface="Helvetica" pitchFamily="34" charset="0"/>
                <a:ea typeface="Cambria Math" pitchFamily="18" charset="0"/>
                <a:cs typeface="Arial" pitchFamily="34" charset="0"/>
              </a:rPr>
              <a:t>Finally, because employment agencies may contact you at any time, you need to be available all the time. Making yourself available and ready is very important to get the best work. </a:t>
            </a:r>
            <a:r>
              <a:rPr lang="en-US" altLang="zh-CN" sz="2400" b="1" dirty="0">
                <a:solidFill>
                  <a:srgbClr val="FF6600"/>
                </a:solidFill>
                <a:latin typeface="Helvetica" pitchFamily="34" charset="0"/>
                <a:ea typeface="Cambria Math" pitchFamily="18" charset="0"/>
                <a:cs typeface="Arial" pitchFamily="34" charset="0"/>
              </a:rPr>
              <a:t>(Listing 3)</a:t>
            </a:r>
            <a:endParaRPr lang="zh-CN" altLang="en-US" sz="2400" b="1" dirty="0">
              <a:solidFill>
                <a:srgbClr val="FF6600"/>
              </a:solidFill>
              <a:latin typeface="Helvetica" pitchFamily="34" charset="0"/>
              <a:ea typeface="Cambria Math" pitchFamily="18" charset="0"/>
              <a:cs typeface="Arial" pitchFamily="34"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4" name="TextBox 13"/>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106990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5720" y="1235211"/>
            <a:ext cx="8858280" cy="572464"/>
          </a:xfrm>
          <a:prstGeom prst="rect">
            <a:avLst/>
          </a:prstGeom>
        </p:spPr>
        <p:txBody>
          <a:bodyPr wrap="square">
            <a:spAutoFit/>
          </a:bodyPr>
          <a:lstStyle/>
          <a:p>
            <a:pPr>
              <a:lnSpc>
                <a:spcPct val="130000"/>
              </a:lnSpc>
              <a:defRPr/>
            </a:pPr>
            <a:r>
              <a:rPr lang="en-US" altLang="zh-CN" sz="2400" b="1" dirty="0">
                <a:latin typeface="Helvetica"/>
                <a:ea typeface="Helvetica Neue"/>
                <a:cs typeface="Helvetica Neue"/>
              </a:rPr>
              <a:t>Look at the pictures and answer the following questions.</a:t>
            </a:r>
            <a:endParaRPr lang="zh-CN" altLang="en-US" sz="2400" b="1" dirty="0">
              <a:latin typeface="Helvetica"/>
              <a:ea typeface="Helvetica Neue"/>
              <a:cs typeface="Helvetica Neue"/>
            </a:endParaRPr>
          </a:p>
        </p:txBody>
      </p:sp>
      <p:sp>
        <p:nvSpPr>
          <p:cNvPr id="10" name="矩形 9"/>
          <p:cNvSpPr/>
          <p:nvPr/>
        </p:nvSpPr>
        <p:spPr>
          <a:xfrm>
            <a:off x="5139613" y="427644"/>
            <a:ext cx="4075857" cy="572464"/>
          </a:xfrm>
          <a:prstGeom prst="rect">
            <a:avLst/>
          </a:prstGeom>
        </p:spPr>
        <p:txBody>
          <a:bodyPr wrap="square">
            <a:spAutoFit/>
          </a:bodyPr>
          <a:lstStyle/>
          <a:p>
            <a:pPr algn="just">
              <a:lnSpc>
                <a:spcPct val="130000"/>
              </a:lnSpc>
              <a:defRPr/>
            </a:pPr>
            <a:r>
              <a:rPr lang="en-US" altLang="zh-CN" sz="2400" b="1" dirty="0">
                <a:solidFill>
                  <a:srgbClr val="0070C0"/>
                </a:solidFill>
                <a:latin typeface="Helvetica"/>
                <a:ea typeface="Helvetica Neue"/>
                <a:cs typeface="Helvetica Neue"/>
              </a:rPr>
              <a:t>Look and Talk</a:t>
            </a:r>
            <a:endParaRPr lang="zh-CN" altLang="en-US" sz="2400" b="1" dirty="0">
              <a:solidFill>
                <a:srgbClr val="0070C0"/>
              </a:solidFill>
              <a:latin typeface="Helvetica"/>
              <a:ea typeface="Helvetica Neue"/>
              <a:cs typeface="Helvetica Neue"/>
            </a:endParaRPr>
          </a:p>
        </p:txBody>
      </p:sp>
      <p:pic>
        <p:nvPicPr>
          <p:cNvPr id="12" name="Picture 3"/>
          <p:cNvPicPr>
            <a:picLocks noChangeAspect="1" noChangeArrowheads="1"/>
          </p:cNvPicPr>
          <p:nvPr/>
        </p:nvPicPr>
        <p:blipFill>
          <a:blip r:embed="rId3" cstate="print"/>
          <a:srcRect/>
          <a:stretch>
            <a:fillRect/>
          </a:stretch>
        </p:blipFill>
        <p:spPr bwMode="auto">
          <a:xfrm>
            <a:off x="-7938" y="9525"/>
            <a:ext cx="5080004" cy="1187450"/>
          </a:xfrm>
          <a:prstGeom prst="rect">
            <a:avLst/>
          </a:prstGeom>
          <a:noFill/>
          <a:ln w="9525">
            <a:noFill/>
            <a:miter lim="800000"/>
            <a:headEnd/>
            <a:tailEnd/>
          </a:ln>
        </p:spPr>
      </p:pic>
      <p:sp>
        <p:nvSpPr>
          <p:cNvPr id="14" name="TextBox 13"/>
          <p:cNvSpPr txBox="1"/>
          <p:nvPr/>
        </p:nvSpPr>
        <p:spPr>
          <a:xfrm>
            <a:off x="733422" y="333375"/>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781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p:cNvGrpSpPr/>
          <p:nvPr/>
        </p:nvGrpSpPr>
        <p:grpSpPr>
          <a:xfrm>
            <a:off x="759862" y="2285992"/>
            <a:ext cx="2127365" cy="3196135"/>
            <a:chOff x="759862" y="2285992"/>
            <a:chExt cx="2127365" cy="3196135"/>
          </a:xfrm>
        </p:grpSpPr>
        <p:pic>
          <p:nvPicPr>
            <p:cNvPr id="1026" name="Picture 2" descr="D:\图片\新视野读写1\新视野大学英语（第三版）读写教程1TOP03076746.jpg"/>
            <p:cNvPicPr>
              <a:picLocks noChangeAspect="1" noChangeArrowheads="1"/>
            </p:cNvPicPr>
            <p:nvPr/>
          </p:nvPicPr>
          <p:blipFill>
            <a:blip r:embed="rId4" cstate="print"/>
            <a:srcRect/>
            <a:stretch>
              <a:fillRect/>
            </a:stretch>
          </p:blipFill>
          <p:spPr bwMode="auto">
            <a:xfrm>
              <a:off x="759862" y="2285992"/>
              <a:ext cx="2127365" cy="3196135"/>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2571736" y="5072074"/>
              <a:ext cx="285752" cy="369332"/>
            </a:xfrm>
            <a:prstGeom prst="rect">
              <a:avLst/>
            </a:prstGeom>
            <a:noFill/>
          </p:spPr>
          <p:txBody>
            <a:bodyPr wrap="square" rtlCol="0">
              <a:spAutoFit/>
            </a:bodyPr>
            <a:lstStyle/>
            <a:p>
              <a:r>
                <a:rPr lang="en-US" altLang="zh-CN" b="1" dirty="0">
                  <a:solidFill>
                    <a:schemeClr val="bg1"/>
                  </a:solidFill>
                </a:rPr>
                <a:t>1</a:t>
              </a:r>
              <a:endParaRPr lang="zh-CN" altLang="en-US" b="1" dirty="0">
                <a:solidFill>
                  <a:schemeClr val="bg1"/>
                </a:solidFill>
              </a:endParaRPr>
            </a:p>
          </p:txBody>
        </p:sp>
      </p:grpSp>
      <p:grpSp>
        <p:nvGrpSpPr>
          <p:cNvPr id="20" name="组合 19"/>
          <p:cNvGrpSpPr/>
          <p:nvPr/>
        </p:nvGrpSpPr>
        <p:grpSpPr>
          <a:xfrm>
            <a:off x="3117316" y="2974740"/>
            <a:ext cx="2131462" cy="3196800"/>
            <a:chOff x="3117316" y="2974740"/>
            <a:chExt cx="2131462" cy="3196800"/>
          </a:xfrm>
        </p:grpSpPr>
        <p:pic>
          <p:nvPicPr>
            <p:cNvPr id="1027" name="Picture 3" descr="D:\图片\新视野读写1\87114078.jpg"/>
            <p:cNvPicPr>
              <a:picLocks noChangeAspect="1" noChangeArrowheads="1"/>
            </p:cNvPicPr>
            <p:nvPr/>
          </p:nvPicPr>
          <p:blipFill>
            <a:blip r:embed="rId5" cstate="print"/>
            <a:srcRect/>
            <a:stretch>
              <a:fillRect/>
            </a:stretch>
          </p:blipFill>
          <p:spPr bwMode="auto">
            <a:xfrm>
              <a:off x="3117316" y="2974740"/>
              <a:ext cx="2131462" cy="3196800"/>
            </a:xfrm>
            <a:prstGeom prst="rect">
              <a:avLst/>
            </a:prstGeom>
            <a:ln>
              <a:noFill/>
            </a:ln>
            <a:effectLst>
              <a:outerShdw blurRad="292100" dist="139700" dir="2700000" algn="tl" rotWithShape="0">
                <a:srgbClr val="333333">
                  <a:alpha val="65000"/>
                </a:srgbClr>
              </a:outerShdw>
            </a:effectLst>
          </p:spPr>
        </p:pic>
        <p:sp>
          <p:nvSpPr>
            <p:cNvPr id="16" name="TextBox 15"/>
            <p:cNvSpPr txBox="1"/>
            <p:nvPr/>
          </p:nvSpPr>
          <p:spPr>
            <a:xfrm>
              <a:off x="4929190" y="5802208"/>
              <a:ext cx="285752" cy="369332"/>
            </a:xfrm>
            <a:prstGeom prst="rect">
              <a:avLst/>
            </a:prstGeom>
            <a:noFill/>
          </p:spPr>
          <p:txBody>
            <a:bodyPr wrap="square" rtlCol="0">
              <a:spAutoFit/>
            </a:bodyPr>
            <a:lstStyle/>
            <a:p>
              <a:r>
                <a:rPr lang="en-US" altLang="zh-CN" b="1" dirty="0">
                  <a:solidFill>
                    <a:schemeClr val="bg1"/>
                  </a:solidFill>
                </a:rPr>
                <a:t>2</a:t>
              </a:r>
              <a:endParaRPr lang="zh-CN" altLang="en-US" b="1" dirty="0">
                <a:solidFill>
                  <a:schemeClr val="bg1"/>
                </a:solidFill>
              </a:endParaRPr>
            </a:p>
          </p:txBody>
        </p:sp>
      </p:grpSp>
      <p:grpSp>
        <p:nvGrpSpPr>
          <p:cNvPr id="21" name="组合 20"/>
          <p:cNvGrpSpPr/>
          <p:nvPr/>
        </p:nvGrpSpPr>
        <p:grpSpPr>
          <a:xfrm>
            <a:off x="5474770" y="2285992"/>
            <a:ext cx="2812006" cy="1928826"/>
            <a:chOff x="5474770" y="2285992"/>
            <a:chExt cx="2812006" cy="1928826"/>
          </a:xfrm>
        </p:grpSpPr>
        <p:pic>
          <p:nvPicPr>
            <p:cNvPr id="1028" name="Picture 4" descr="D:\图片\新视野读写1\Unit 6\新视野大学英语(第三版)读写教程1 8043677735_S.jpg"/>
            <p:cNvPicPr>
              <a:picLocks noChangeAspect="1" noChangeArrowheads="1"/>
            </p:cNvPicPr>
            <p:nvPr/>
          </p:nvPicPr>
          <p:blipFill>
            <a:blip r:embed="rId6" cstate="print"/>
            <a:srcRect/>
            <a:stretch>
              <a:fillRect/>
            </a:stretch>
          </p:blipFill>
          <p:spPr bwMode="auto">
            <a:xfrm>
              <a:off x="5474770" y="2285992"/>
              <a:ext cx="2812006" cy="187467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7929586" y="3845486"/>
              <a:ext cx="285752" cy="369332"/>
            </a:xfrm>
            <a:prstGeom prst="rect">
              <a:avLst/>
            </a:prstGeom>
            <a:noFill/>
          </p:spPr>
          <p:txBody>
            <a:bodyPr wrap="square" rtlCol="0">
              <a:spAutoFit/>
            </a:bodyPr>
            <a:lstStyle/>
            <a:p>
              <a:r>
                <a:rPr lang="en-US" altLang="zh-CN" b="1" dirty="0">
                  <a:solidFill>
                    <a:schemeClr val="bg1"/>
                  </a:solidFill>
                </a:rPr>
                <a:t>3</a:t>
              </a:r>
              <a:endParaRPr lang="zh-CN" altLang="en-US" b="1" dirty="0">
                <a:solidFill>
                  <a:schemeClr val="bg1"/>
                </a:solidFill>
              </a:endParaRPr>
            </a:p>
          </p:txBody>
        </p:sp>
      </p:grpSp>
      <p:grpSp>
        <p:nvGrpSpPr>
          <p:cNvPr id="22" name="组合 21"/>
          <p:cNvGrpSpPr/>
          <p:nvPr/>
        </p:nvGrpSpPr>
        <p:grpSpPr>
          <a:xfrm>
            <a:off x="5500693" y="4323741"/>
            <a:ext cx="2786083" cy="1857388"/>
            <a:chOff x="5500693" y="4323741"/>
            <a:chExt cx="2786083" cy="1857388"/>
          </a:xfrm>
        </p:grpSpPr>
        <p:pic>
          <p:nvPicPr>
            <p:cNvPr id="13" name="Picture 2" descr="H:\新视野一图片\新建文件夹 (2)\新视野大学英语(第三版)读写教程1 8031508908_S.jpg"/>
            <p:cNvPicPr>
              <a:picLocks noChangeAspect="1" noChangeArrowheads="1"/>
            </p:cNvPicPr>
            <p:nvPr/>
          </p:nvPicPr>
          <p:blipFill>
            <a:blip r:embed="rId7" cstate="print"/>
            <a:srcRect/>
            <a:stretch>
              <a:fillRect/>
            </a:stretch>
          </p:blipFill>
          <p:spPr bwMode="auto">
            <a:xfrm>
              <a:off x="5500693" y="4323741"/>
              <a:ext cx="2786083" cy="1857388"/>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7929586" y="5802208"/>
              <a:ext cx="285752" cy="369332"/>
            </a:xfrm>
            <a:prstGeom prst="rect">
              <a:avLst/>
            </a:prstGeom>
            <a:noFill/>
          </p:spPr>
          <p:txBody>
            <a:bodyPr wrap="square" rtlCol="0">
              <a:spAutoFit/>
            </a:bodyPr>
            <a:lstStyle/>
            <a:p>
              <a:r>
                <a:rPr lang="en-US" altLang="zh-CN" b="1" dirty="0">
                  <a:solidFill>
                    <a:schemeClr val="bg1"/>
                  </a:solidFill>
                </a:rPr>
                <a:t>4</a:t>
              </a:r>
              <a:endParaRPr lang="zh-CN" altLang="en-US" b="1" dirty="0">
                <a:solidFill>
                  <a:schemeClr val="bg1"/>
                </a:solidFill>
              </a:endParaRPr>
            </a:p>
          </p:txBody>
        </p:sp>
      </p:grpSp>
    </p:spTree>
    <p:extLst>
      <p:ext uri="{BB962C8B-B14F-4D97-AF65-F5344CB8AC3E}">
        <p14:creationId xmlns:p14="http://schemas.microsoft.com/office/powerpoint/2010/main" val="211488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650673"/>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357158" y="3007204"/>
            <a:ext cx="5572164" cy="142192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20000"/>
              </a:lnSpc>
              <a:defRPr/>
            </a:pPr>
            <a:r>
              <a:rPr lang="en-US" altLang="zh-CN" sz="2400" b="1" dirty="0">
                <a:latin typeface="Helvetica" pitchFamily="34" charset="0"/>
                <a:ea typeface="Cambria Math" pitchFamily="18" charset="0"/>
                <a:cs typeface="Arial" pitchFamily="34" charset="0"/>
              </a:rPr>
              <a:t>Directions:  </a:t>
            </a:r>
            <a:r>
              <a:rPr lang="en-US" altLang="zh-CN" sz="2400" dirty="0">
                <a:latin typeface="Helvetica" pitchFamily="34" charset="0"/>
                <a:ea typeface="Cambria Math" pitchFamily="18" charset="0"/>
                <a:cs typeface="Arial" pitchFamily="34" charset="0"/>
              </a:rPr>
              <a:t>Write a paragraph on one of the following topics. One topic has an outline you can follow. </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1" name="TextBox 10"/>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pic>
        <p:nvPicPr>
          <p:cNvPr id="1026" name="Picture 2" descr="H:\新视野一图片\新建文件夹 (2)\87114078.jpg"/>
          <p:cNvPicPr>
            <a:picLocks noChangeAspect="1" noChangeArrowheads="1"/>
          </p:cNvPicPr>
          <p:nvPr/>
        </p:nvPicPr>
        <p:blipFill>
          <a:blip r:embed="rId4" cstate="print"/>
          <a:srcRect/>
          <a:stretch>
            <a:fillRect/>
          </a:stretch>
        </p:blipFill>
        <p:spPr bwMode="auto">
          <a:xfrm>
            <a:off x="5929322" y="1928802"/>
            <a:ext cx="3000713" cy="4500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4721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928662" y="1428736"/>
            <a:ext cx="7429552" cy="51353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928662" y="1477396"/>
            <a:ext cx="7572428"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r>
              <a:rPr lang="en-US" altLang="zh-CN" sz="2600" b="1" dirty="0">
                <a:solidFill>
                  <a:srgbClr val="FF6600"/>
                </a:solidFill>
              </a:rPr>
              <a:t>Topic : </a:t>
            </a:r>
            <a:r>
              <a:rPr lang="en-US" altLang="zh-CN" sz="2600" dirty="0"/>
              <a:t>Why people get fired from their jobs</a:t>
            </a:r>
            <a:endParaRPr lang="zh-CN" altLang="en-US" sz="2600" dirty="0"/>
          </a:p>
        </p:txBody>
      </p:sp>
      <p:sp>
        <p:nvSpPr>
          <p:cNvPr id="2" name="五边形 1"/>
          <p:cNvSpPr/>
          <p:nvPr/>
        </p:nvSpPr>
        <p:spPr>
          <a:xfrm rot="16200000">
            <a:off x="1142219" y="1928043"/>
            <a:ext cx="2734594" cy="3839217"/>
          </a:xfrm>
          <a:prstGeom prst="homePlate">
            <a:avLst>
              <a:gd name="adj" fmla="val 22025"/>
            </a:avLst>
          </a:prstGeom>
          <a:noFill/>
          <a:ln>
            <a:solidFill>
              <a:srgbClr val="3366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rot="16200000">
            <a:off x="5085963" y="2094248"/>
            <a:ext cx="2794755" cy="3463997"/>
          </a:xfrm>
          <a:prstGeom prst="homePlate">
            <a:avLst>
              <a:gd name="adj" fmla="val 22025"/>
            </a:avLst>
          </a:prstGeom>
          <a:noFill/>
          <a:ln>
            <a:solidFill>
              <a:srgbClr val="7030A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5"/>
          <p:cNvSpPr>
            <a:spLocks noChangeArrowheads="1"/>
          </p:cNvSpPr>
          <p:nvPr/>
        </p:nvSpPr>
        <p:spPr bwMode="auto">
          <a:xfrm>
            <a:off x="928663" y="2887199"/>
            <a:ext cx="3500462" cy="2899255"/>
          </a:xfrm>
          <a:prstGeom prst="rect">
            <a:avLst/>
          </a:prstGeom>
          <a:noFill/>
          <a:ln w="9525">
            <a:noFill/>
            <a:miter lim="800000"/>
            <a:headEnd/>
            <a:tailEnd/>
          </a:ln>
        </p:spPr>
        <p:txBody>
          <a:bodyPr wrap="square">
            <a:spAutoFit/>
          </a:bodyPr>
          <a:lstStyle/>
          <a:p>
            <a:pPr lvl="0">
              <a:defRPr/>
            </a:pPr>
            <a:r>
              <a:rPr kumimoji="1" lang="en-US" altLang="zh-CN" sz="2400" b="0" i="0" u="none" strike="noStrike" kern="0" cap="none" spc="0" normalizeH="0" baseline="0" noProof="0" dirty="0">
                <a:ln>
                  <a:noFill/>
                </a:ln>
                <a:solidFill>
                  <a:srgbClr val="FFFF00"/>
                </a:solidFill>
                <a:effectLst/>
                <a:uLnTx/>
                <a:uFillTx/>
                <a:latin typeface="Arial"/>
              </a:rPr>
              <a:t>   </a:t>
            </a:r>
            <a:r>
              <a:rPr kumimoji="1" lang="en-US" altLang="zh-CN" sz="2400" b="1" i="0" u="none" strike="noStrike" kern="0" cap="none" spc="0" normalizeH="0" baseline="0" noProof="0" dirty="0">
                <a:ln>
                  <a:noFill/>
                </a:ln>
                <a:solidFill>
                  <a:srgbClr val="336600"/>
                </a:solidFill>
                <a:effectLst/>
                <a:uLnTx/>
                <a:uFillTx/>
                <a:latin typeface="Arial"/>
              </a:rPr>
              <a:t>Topic sentence: </a:t>
            </a:r>
          </a:p>
          <a:p>
            <a:pPr lvl="0">
              <a:defRPr/>
            </a:pPr>
            <a:endParaRPr kumimoji="1" lang="en-US" altLang="zh-CN" sz="2400" b="1" kern="0" dirty="0">
              <a:solidFill>
                <a:srgbClr val="336600"/>
              </a:solidFill>
              <a:latin typeface="Arial"/>
            </a:endParaRPr>
          </a:p>
          <a:p>
            <a:pPr>
              <a:lnSpc>
                <a:spcPct val="120000"/>
              </a:lnSpc>
              <a:defRPr/>
            </a:pPr>
            <a:r>
              <a:rPr kumimoji="1" lang="en-US" altLang="zh-CN" sz="2400" kern="0" dirty="0">
                <a:solidFill>
                  <a:srgbClr val="336600"/>
                </a:solidFill>
                <a:latin typeface="Arial"/>
              </a:rPr>
              <a:t>There are several reasons why people </a:t>
            </a:r>
          </a:p>
          <a:p>
            <a:pPr>
              <a:lnSpc>
                <a:spcPct val="120000"/>
              </a:lnSpc>
              <a:defRPr/>
            </a:pPr>
            <a:r>
              <a:rPr kumimoji="1" lang="en-US" altLang="zh-CN" sz="2400" kern="0" dirty="0">
                <a:solidFill>
                  <a:srgbClr val="336600"/>
                </a:solidFill>
                <a:latin typeface="Arial"/>
              </a:rPr>
              <a:t>get fired from their jobs.</a:t>
            </a:r>
            <a:endParaRPr kumimoji="1" lang="zh-CN" altLang="en-US" sz="2400" kern="0" dirty="0">
              <a:solidFill>
                <a:srgbClr val="336600"/>
              </a:solidFill>
              <a:latin typeface="Arial"/>
            </a:endParaRPr>
          </a:p>
          <a:p>
            <a:pPr lvl="0">
              <a:defRPr/>
            </a:pPr>
            <a:endParaRPr kumimoji="1" lang="en-US" altLang="zh-CN" sz="2400" kern="0" dirty="0">
              <a:solidFill>
                <a:srgbClr val="336600"/>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336600"/>
              </a:solidFill>
              <a:effectLst/>
              <a:uLnTx/>
              <a:uFillTx/>
              <a:latin typeface="Arial"/>
            </a:endParaRPr>
          </a:p>
        </p:txBody>
      </p:sp>
      <p:sp>
        <p:nvSpPr>
          <p:cNvPr id="19" name="矩形 15"/>
          <p:cNvSpPr>
            <a:spLocks noChangeArrowheads="1"/>
          </p:cNvSpPr>
          <p:nvPr/>
        </p:nvSpPr>
        <p:spPr bwMode="auto">
          <a:xfrm>
            <a:off x="5000628" y="2887199"/>
            <a:ext cx="3357586" cy="2899255"/>
          </a:xfrm>
          <a:prstGeom prst="rect">
            <a:avLst/>
          </a:prstGeom>
          <a:noFill/>
          <a:ln w="9525">
            <a:noFill/>
            <a:miter lim="800000"/>
            <a:headEnd/>
            <a:tailEnd/>
          </a:ln>
        </p:spPr>
        <p:txBody>
          <a:bodyPr wrap="square">
            <a:spAutoFit/>
          </a:bodyPr>
          <a:lstStyle/>
          <a:p>
            <a:pPr>
              <a:defRPr/>
            </a:pPr>
            <a:r>
              <a:rPr kumimoji="1" lang="en-US" altLang="zh-CN" sz="2400" b="0" i="0" u="none" strike="noStrike" kern="0" cap="none" spc="0" normalizeH="0" baseline="0" noProof="0" dirty="0">
                <a:ln>
                  <a:noFill/>
                </a:ln>
                <a:solidFill>
                  <a:srgbClr val="FFFF00"/>
                </a:solidFill>
                <a:effectLst/>
                <a:uLnTx/>
                <a:uFillTx/>
                <a:latin typeface="Arial"/>
              </a:rPr>
              <a:t>         </a:t>
            </a:r>
            <a:r>
              <a:rPr kumimoji="1" lang="en-US" altLang="zh-CN" sz="2400" b="1" kern="0" dirty="0">
                <a:solidFill>
                  <a:srgbClr val="7030A0"/>
                </a:solidFill>
                <a:latin typeface="Arial"/>
              </a:rPr>
              <a:t>Reasons:</a:t>
            </a:r>
            <a:endParaRPr kumimoji="1" lang="en-US" altLang="zh-CN" sz="2400" b="1" i="0" u="none" strike="noStrike" kern="0" cap="none" spc="0" normalizeH="0" baseline="0" noProof="0" dirty="0">
              <a:ln>
                <a:noFill/>
              </a:ln>
              <a:solidFill>
                <a:srgbClr val="7030A0"/>
              </a:solidFill>
              <a:effectLst/>
              <a:uLnTx/>
              <a:uFillTx/>
              <a:latin typeface="Arial"/>
            </a:endParaRPr>
          </a:p>
          <a:p>
            <a:pPr lvl="0">
              <a:defRPr/>
            </a:pPr>
            <a:endParaRPr kumimoji="1" lang="en-US" altLang="zh-CN" sz="2400" b="1" kern="0" dirty="0">
              <a:solidFill>
                <a:srgbClr val="7030A0"/>
              </a:solidFill>
              <a:latin typeface="Arial"/>
            </a:endParaRPr>
          </a:p>
          <a:p>
            <a:pPr>
              <a:lnSpc>
                <a:spcPct val="120000"/>
              </a:lnSpc>
              <a:defRPr/>
            </a:pPr>
            <a:r>
              <a:rPr lang="en-US" altLang="zh-CN" sz="2400" kern="0" dirty="0">
                <a:solidFill>
                  <a:srgbClr val="7030A0"/>
                </a:solidFill>
                <a:latin typeface="Arial"/>
              </a:rPr>
              <a:t>• Dishonesty</a:t>
            </a:r>
          </a:p>
          <a:p>
            <a:pPr>
              <a:lnSpc>
                <a:spcPct val="120000"/>
              </a:lnSpc>
              <a:defRPr/>
            </a:pPr>
            <a:r>
              <a:rPr lang="en-US" altLang="zh-CN" sz="2400" kern="0" dirty="0">
                <a:solidFill>
                  <a:srgbClr val="7030A0"/>
                </a:solidFill>
                <a:latin typeface="Arial"/>
              </a:rPr>
              <a:t>• Poor attendance</a:t>
            </a:r>
          </a:p>
          <a:p>
            <a:pPr>
              <a:lnSpc>
                <a:spcPct val="120000"/>
              </a:lnSpc>
              <a:defRPr/>
            </a:pPr>
            <a:r>
              <a:rPr lang="en-US" altLang="zh-CN" sz="2400" kern="0" dirty="0">
                <a:solidFill>
                  <a:srgbClr val="7030A0"/>
                </a:solidFill>
                <a:latin typeface="Arial"/>
              </a:rPr>
              <a:t>• Bad teamwork spirit</a:t>
            </a:r>
            <a:endParaRPr lang="zh-CN" altLang="en-US" sz="2400" kern="0" dirty="0">
              <a:solidFill>
                <a:srgbClr val="7030A0"/>
              </a:solidFill>
              <a:latin typeface="Arial"/>
            </a:endParaRPr>
          </a:p>
          <a:p>
            <a:pPr lvl="0">
              <a:defRPr/>
            </a:pPr>
            <a:endParaRPr lang="en-US" altLang="zh-CN" sz="2400" kern="0" dirty="0">
              <a:solidFill>
                <a:srgbClr val="7030A0"/>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7030A0"/>
              </a:solidFill>
              <a:effectLst/>
              <a:uLnTx/>
              <a:uFillTx/>
              <a:latin typeface="Arial"/>
            </a:endParaRP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21" name="TextBox 20"/>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345486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8" grpId="0"/>
      <p:bldP spid="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797" y="1009322"/>
            <a:ext cx="8447483" cy="527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42910" y="1428736"/>
            <a:ext cx="6357982" cy="4225772"/>
          </a:xfrm>
          <a:prstGeom prst="rect">
            <a:avLst/>
          </a:prstGeom>
          <a:noFill/>
        </p:spPr>
        <p:txBody>
          <a:bodyPr wrap="square" rtlCol="0">
            <a:spAutoFit/>
          </a:bodyPr>
          <a:lstStyle/>
          <a:p>
            <a:pPr algn="ctr">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Why people get fired from their jobs</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r>
              <a:rPr lang="en-US" altLang="zh-CN" sz="2400" dirty="0">
                <a:latin typeface="Helvetica" pitchFamily="34" charset="0"/>
                <a:ea typeface="Cambria Math" pitchFamily="18" charset="0"/>
                <a:cs typeface="Arial" pitchFamily="34" charset="0"/>
              </a:rPr>
              <a:t>      </a:t>
            </a:r>
          </a:p>
          <a:p>
            <a:pPr algn="just"/>
            <a:r>
              <a:rPr lang="en-US" altLang="zh-CN" sz="2400" dirty="0">
                <a:latin typeface="Helvetica" pitchFamily="34" charset="0"/>
                <a:ea typeface="Cambria Math" pitchFamily="18" charset="0"/>
                <a:cs typeface="Arial" pitchFamily="34" charset="0"/>
              </a:rPr>
              <a:t>     There are several reasons why people get fired from their jobs. </a:t>
            </a:r>
            <a:r>
              <a:rPr lang="en-US" altLang="zh-CN" sz="2400" b="1" dirty="0">
                <a:solidFill>
                  <a:srgbClr val="FF6600"/>
                </a:solidFill>
                <a:latin typeface="Helvetica" pitchFamily="34" charset="0"/>
                <a:ea typeface="Cambria Math" pitchFamily="18" charset="0"/>
                <a:cs typeface="Arial" pitchFamily="34" charset="0"/>
              </a:rPr>
              <a:t>(Topic sentence) </a:t>
            </a:r>
            <a:r>
              <a:rPr lang="en-US" altLang="zh-CN" sz="2400" dirty="0">
                <a:latin typeface="Helvetica" pitchFamily="34" charset="0"/>
                <a:ea typeface="Cambria Math" pitchFamily="18" charset="0"/>
                <a:cs typeface="Arial" pitchFamily="34" charset="0"/>
              </a:rPr>
              <a:t>First, people may lose their jobs if they have dishonest behavior, such as cheating in their job application or telling lies in work. </a:t>
            </a:r>
            <a:r>
              <a:rPr lang="en-US" altLang="zh-CN" sz="2400" b="1" dirty="0">
                <a:solidFill>
                  <a:srgbClr val="FF6600"/>
                </a:solidFill>
                <a:latin typeface="Helvetica" pitchFamily="34" charset="0"/>
                <a:ea typeface="Cambria Math" pitchFamily="18" charset="0"/>
                <a:cs typeface="Arial" pitchFamily="34" charset="0"/>
              </a:rPr>
              <a:t>(Listing 1) </a:t>
            </a:r>
            <a:r>
              <a:rPr lang="en-US" altLang="zh-CN" sz="2400" dirty="0">
                <a:latin typeface="Helvetica" pitchFamily="34" charset="0"/>
                <a:ea typeface="Cambria Math" pitchFamily="18" charset="0"/>
                <a:cs typeface="Arial" pitchFamily="34" charset="0"/>
              </a:rPr>
              <a:t>Second, employees may be laid off due to poor attendance. No boss likes an employee who is often late for or absent from work. </a:t>
            </a:r>
            <a:r>
              <a:rPr lang="en-US" altLang="zh-CN" sz="2400" b="1" dirty="0">
                <a:solidFill>
                  <a:srgbClr val="FF6600"/>
                </a:solidFill>
                <a:latin typeface="Helvetica" pitchFamily="34" charset="0"/>
                <a:ea typeface="Cambria Math" pitchFamily="18" charset="0"/>
                <a:cs typeface="Arial" pitchFamily="34" charset="0"/>
              </a:rPr>
              <a:t>(Listing 2)</a:t>
            </a:r>
            <a:endParaRPr lang="en-US" altLang="zh-CN" sz="2400" dirty="0">
              <a:latin typeface="Helvetica" pitchFamily="34" charset="0"/>
              <a:ea typeface="Cambria Math" pitchFamily="18" charset="0"/>
              <a:cs typeface="Arial" pitchFamily="34" charset="0"/>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2" name="TextBox 11"/>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3069979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797" y="1262234"/>
            <a:ext cx="8518921" cy="4867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714348" y="1785926"/>
            <a:ext cx="6500858" cy="3634841"/>
          </a:xfrm>
          <a:prstGeom prst="rect">
            <a:avLst/>
          </a:prstGeom>
          <a:noFill/>
        </p:spPr>
        <p:txBody>
          <a:bodyPr wrap="square" rtlCol="0">
            <a:spAutoFit/>
          </a:bodyPr>
          <a:lstStyle/>
          <a:p>
            <a:pPr algn="ctr">
              <a:lnSpc>
                <a:spcPct val="110000"/>
              </a:lnSpc>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Why people get fired from their jobs</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nSpc>
                <a:spcPct val="120000"/>
              </a:lnSpc>
            </a:pPr>
            <a:endParaRPr lang="en-US" altLang="zh-CN" sz="2400" dirty="0">
              <a:latin typeface="Helvetica" pitchFamily="34" charset="0"/>
              <a:ea typeface="Cambria Math" pitchFamily="18" charset="0"/>
              <a:cs typeface="Arial" pitchFamily="34" charset="0"/>
            </a:endParaRPr>
          </a:p>
          <a:p>
            <a:pPr algn="just">
              <a:lnSpc>
                <a:spcPct val="120000"/>
              </a:lnSpc>
            </a:pPr>
            <a:r>
              <a:rPr lang="en-US" altLang="zh-CN" sz="2400" dirty="0">
                <a:latin typeface="Helvetica" pitchFamily="34" charset="0"/>
                <a:ea typeface="Cambria Math" pitchFamily="18" charset="0"/>
                <a:cs typeface="Arial" pitchFamily="34" charset="0"/>
              </a:rPr>
              <a:t>Third, people having difficulty getting along with their co-workers are also likely to be fired because they may cause conflicts in the workplace. </a:t>
            </a:r>
            <a:r>
              <a:rPr lang="en-US" altLang="zh-CN" sz="2400" b="1" dirty="0">
                <a:solidFill>
                  <a:srgbClr val="FF6600"/>
                </a:solidFill>
                <a:latin typeface="Helvetica" pitchFamily="34" charset="0"/>
                <a:ea typeface="Cambria Math" pitchFamily="18" charset="0"/>
                <a:cs typeface="Arial" pitchFamily="34" charset="0"/>
              </a:rPr>
              <a:t>(Listing 3) </a:t>
            </a:r>
            <a:r>
              <a:rPr lang="en-US" altLang="zh-CN" sz="2400" dirty="0">
                <a:latin typeface="Helvetica" pitchFamily="34" charset="0"/>
                <a:ea typeface="Cambria Math" pitchFamily="18" charset="0"/>
                <a:cs typeface="Arial" pitchFamily="34" charset="0"/>
              </a:rPr>
              <a:t>Therefore, to be a good employee, it is important to be honest, punctual, and cooperative.</a:t>
            </a: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2" name="TextBox 11"/>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spTree>
    <p:extLst>
      <p:ext uri="{BB962C8B-B14F-4D97-AF65-F5344CB8AC3E}">
        <p14:creationId xmlns:p14="http://schemas.microsoft.com/office/powerpoint/2010/main" val="3069979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071538" y="1556792"/>
            <a:ext cx="6929486" cy="28009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714480" y="1928802"/>
            <a:ext cx="6286544" cy="175432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400" b="1" dirty="0">
                <a:solidFill>
                  <a:srgbClr val="FF6600"/>
                </a:solidFill>
              </a:rPr>
              <a:t>More topics:</a:t>
            </a:r>
            <a:endParaRPr lang="en-US" altLang="zh-CN" sz="2400" dirty="0"/>
          </a:p>
          <a:p>
            <a:pPr algn="l">
              <a:lnSpc>
                <a:spcPct val="150000"/>
              </a:lnSpc>
            </a:pPr>
            <a:r>
              <a:rPr lang="en-US" altLang="zh-CN" sz="2400" dirty="0"/>
              <a:t>•  Benefits of traveling</a:t>
            </a:r>
          </a:p>
          <a:p>
            <a:pPr algn="l">
              <a:lnSpc>
                <a:spcPct val="150000"/>
              </a:lnSpc>
            </a:pPr>
            <a:r>
              <a:rPr lang="en-US" altLang="zh-CN" sz="2400" dirty="0"/>
              <a:t>•  Advantages of shopping online</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749354" y="752757"/>
            <a:ext cx="3465852"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Paragraph Writing</a:t>
            </a:r>
            <a:endParaRPr lang="zh-CN" altLang="en-US" sz="2400" b="1" dirty="0">
              <a:solidFill>
                <a:srgbClr val="FF6600"/>
              </a:solidFill>
            </a:endParaRPr>
          </a:p>
        </p:txBody>
      </p:sp>
      <p:sp>
        <p:nvSpPr>
          <p:cNvPr id="16" name="TextBox 15"/>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Writing devices</a:t>
            </a:r>
          </a:p>
        </p:txBody>
      </p:sp>
      <p:pic>
        <p:nvPicPr>
          <p:cNvPr id="2051" name="Picture 3" descr="H:\新视野一图片\新建文件夹 (2)\143921560.jpg"/>
          <p:cNvPicPr>
            <a:picLocks noChangeAspect="1" noChangeArrowheads="1"/>
          </p:cNvPicPr>
          <p:nvPr/>
        </p:nvPicPr>
        <p:blipFill>
          <a:blip r:embed="rId4" cstate="print"/>
          <a:srcRect/>
          <a:stretch>
            <a:fillRect/>
          </a:stretch>
        </p:blipFill>
        <p:spPr bwMode="auto">
          <a:xfrm>
            <a:off x="-71470" y="4579910"/>
            <a:ext cx="3568710" cy="2349552"/>
          </a:xfrm>
          <a:prstGeom prst="rect">
            <a:avLst/>
          </a:prstGeom>
          <a:ln>
            <a:noFill/>
          </a:ln>
          <a:effectLst>
            <a:softEdge rad="112500"/>
          </a:effectLst>
        </p:spPr>
      </p:pic>
      <p:pic>
        <p:nvPicPr>
          <p:cNvPr id="9" name="Picture 4">
            <a:hlinkClick r:id="rId5" action="ppaction://hlinksldjump"/>
          </p:cNvPr>
          <p:cNvPicPr>
            <a:picLocks noChangeAspect="1" noChangeArrowheads="1"/>
          </p:cNvPicPr>
          <p:nvPr/>
        </p:nvPicPr>
        <p:blipFill>
          <a:blip r:embed="rId6"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06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214282" y="609881"/>
            <a:ext cx="2589567"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Essay writing </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3" name="Rectangle 1"/>
          <p:cNvSpPr>
            <a:spLocks noChangeArrowheads="1"/>
          </p:cNvSpPr>
          <p:nvPr/>
        </p:nvSpPr>
        <p:spPr bwMode="auto">
          <a:xfrm>
            <a:off x="285720" y="3714752"/>
            <a:ext cx="5429288" cy="209288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r>
              <a:rPr lang="en-US" altLang="zh-CN" sz="2600" b="1" i="1" dirty="0">
                <a:solidFill>
                  <a:srgbClr val="FF6600"/>
                </a:solidFill>
                <a:latin typeface="Helvetica"/>
                <a:cs typeface="Times New Roman" pitchFamily="18" charset="0"/>
              </a:rPr>
              <a:t>You are expected to conduct a survey on university students taking part-time jobs, then summarize your findings and report them to the class.</a:t>
            </a:r>
          </a:p>
        </p:txBody>
      </p:sp>
      <p:sp>
        <p:nvSpPr>
          <p:cNvPr id="19" name="TextBox 18"/>
          <p:cNvSpPr txBox="1"/>
          <p:nvPr/>
        </p:nvSpPr>
        <p:spPr>
          <a:xfrm>
            <a:off x="3963668" y="681319"/>
            <a:ext cx="3537290"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Report Writing</a:t>
            </a:r>
            <a:endParaRPr lang="zh-CN" altLang="en-US" sz="2400" b="1" dirty="0">
              <a:solidFill>
                <a:srgbClr val="FF6600"/>
              </a:solidFill>
              <a:latin typeface="Helvetica" pitchFamily="34" charset="0"/>
              <a:ea typeface="楷体_GB2312" pitchFamily="49" charset="-122"/>
            </a:endParaRPr>
          </a:p>
        </p:txBody>
      </p:sp>
      <p:sp>
        <p:nvSpPr>
          <p:cNvPr id="9" name="Rectangle 1"/>
          <p:cNvSpPr>
            <a:spLocks noChangeArrowheads="1"/>
          </p:cNvSpPr>
          <p:nvPr/>
        </p:nvSpPr>
        <p:spPr bwMode="auto">
          <a:xfrm>
            <a:off x="285720" y="1837315"/>
            <a:ext cx="5786478" cy="187743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eaLnBrk="0" hangingPunct="0">
              <a:defRPr/>
            </a:pPr>
            <a:r>
              <a:rPr kumimoji="1" lang="en-US" altLang="zh-CN" sz="3200" b="1" i="1" dirty="0">
                <a:solidFill>
                  <a:srgbClr val="C00000"/>
                </a:solidFill>
                <a:latin typeface="华文彩云" pitchFamily="2" charset="-122"/>
                <a:ea typeface="华文彩云" pitchFamily="2" charset="-122"/>
              </a:rPr>
              <a:t>W</a:t>
            </a:r>
            <a:r>
              <a:rPr kumimoji="1" lang="en-US" altLang="zh-CN" sz="2800" b="1" i="1" dirty="0"/>
              <a:t>rite a report about survey on the effects of part-time employment on students’ performance. </a:t>
            </a:r>
            <a:endParaRPr kumimoji="1" lang="zh-CN" altLang="en-US" sz="2800" b="1" i="1" dirty="0"/>
          </a:p>
          <a:p>
            <a:pPr indent="501650" eaLnBrk="0" hangingPunct="0">
              <a:defRPr/>
            </a:pPr>
            <a:endParaRPr lang="en-US" altLang="zh-CN" sz="2800" b="1" i="1" dirty="0">
              <a:solidFill>
                <a:srgbClr val="0070C0"/>
              </a:solidFill>
              <a:ea typeface="宋体" pitchFamily="2" charset="-122"/>
            </a:endParaRPr>
          </a:p>
        </p:txBody>
      </p:sp>
      <p:pic>
        <p:nvPicPr>
          <p:cNvPr id="11" name="Picture 2" descr="H:\新视野一图片\新建文件夹 (2)\87114078.jpg"/>
          <p:cNvPicPr>
            <a:picLocks noChangeAspect="1" noChangeArrowheads="1"/>
          </p:cNvPicPr>
          <p:nvPr/>
        </p:nvPicPr>
        <p:blipFill>
          <a:blip r:embed="rId4" cstate="print"/>
          <a:srcRect/>
          <a:stretch>
            <a:fillRect/>
          </a:stretch>
        </p:blipFill>
        <p:spPr bwMode="auto">
          <a:xfrm>
            <a:off x="5929322" y="2000240"/>
            <a:ext cx="2619664" cy="392901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688786" y="2404077"/>
            <a:ext cx="7383676" cy="281087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821102" y="1436359"/>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defRPr/>
            </a:pPr>
            <a:r>
              <a:rPr kumimoji="1" lang="en-US" altLang="zh-CN" sz="2600" b="1" kern="0" dirty="0">
                <a:solidFill>
                  <a:schemeClr val="accent6">
                    <a:lumMod val="50000"/>
                  </a:schemeClr>
                </a:solidFill>
              </a:rPr>
              <a:t>You can follow the outline given below.</a:t>
            </a:r>
            <a:endParaRPr kumimoji="1" lang="zh-CN" altLang="en-US" sz="2600" b="1" kern="0" dirty="0">
              <a:solidFill>
                <a:schemeClr val="accent6">
                  <a:lumMod val="50000"/>
                </a:schemeClr>
              </a:solidFill>
            </a:endParaRPr>
          </a:p>
        </p:txBody>
      </p:sp>
      <p:sp>
        <p:nvSpPr>
          <p:cNvPr id="22" name="矩形 21"/>
          <p:cNvSpPr/>
          <p:nvPr/>
        </p:nvSpPr>
        <p:spPr>
          <a:xfrm>
            <a:off x="892540" y="2542151"/>
            <a:ext cx="7108484" cy="2529923"/>
          </a:xfrm>
          <a:prstGeom prst="rect">
            <a:avLst/>
          </a:prstGeom>
        </p:spPr>
        <p:txBody>
          <a:bodyPr wrap="square">
            <a:spAutoFit/>
          </a:bodyPr>
          <a:lstStyle/>
          <a:p>
            <a:pPr marL="120650" indent="-120650" algn="just">
              <a:lnSpc>
                <a:spcPct val="120000"/>
              </a:lnSpc>
              <a:defRPr/>
            </a:pPr>
            <a:r>
              <a:rPr lang="en-US" altLang="zh-CN" sz="2400" b="1" dirty="0">
                <a:solidFill>
                  <a:srgbClr val="FF6600"/>
                </a:solidFill>
                <a:latin typeface="Helvetica"/>
              </a:rPr>
              <a:t>Part I. Opening part of the survey report </a:t>
            </a:r>
            <a:endParaRPr lang="zh-CN" altLang="en-US" sz="2400" b="1" dirty="0">
              <a:solidFill>
                <a:srgbClr val="FF6600"/>
              </a:solidFill>
              <a:latin typeface="Helvetica"/>
            </a:endParaRPr>
          </a:p>
          <a:p>
            <a:pPr marL="120650" indent="-120650" algn="just">
              <a:lnSpc>
                <a:spcPct val="120000"/>
              </a:lnSpc>
              <a:defRPr/>
            </a:pPr>
            <a:endParaRPr lang="en-US" altLang="zh-CN" sz="2400" dirty="0">
              <a:latin typeface="Helvetica"/>
            </a:endParaRPr>
          </a:p>
          <a:p>
            <a:pPr marL="120650" indent="-120650" algn="just">
              <a:lnSpc>
                <a:spcPct val="120000"/>
              </a:lnSpc>
              <a:defRPr/>
            </a:pPr>
            <a:r>
              <a:rPr lang="en-US" altLang="zh-CN" sz="2400" dirty="0">
                <a:latin typeface="Helvetica"/>
              </a:rPr>
              <a:t>1. The background of the survey;</a:t>
            </a:r>
            <a:endParaRPr lang="zh-CN" altLang="en-US" sz="2400" dirty="0">
              <a:latin typeface="Helvetica"/>
            </a:endParaRPr>
          </a:p>
          <a:p>
            <a:pPr>
              <a:lnSpc>
                <a:spcPct val="150000"/>
              </a:lnSpc>
            </a:pPr>
            <a:r>
              <a:rPr lang="en-US" altLang="zh-CN" sz="2400" dirty="0">
                <a:latin typeface="Helvetica"/>
              </a:rPr>
              <a:t>2. The survey objective; </a:t>
            </a:r>
            <a:endParaRPr lang="zh-CN" altLang="en-US" sz="2400" dirty="0">
              <a:latin typeface="Helvetica"/>
            </a:endParaRPr>
          </a:p>
          <a:p>
            <a:pPr>
              <a:lnSpc>
                <a:spcPct val="150000"/>
              </a:lnSpc>
            </a:pPr>
            <a:r>
              <a:rPr lang="en-US" altLang="zh-CN" sz="2400" dirty="0">
                <a:latin typeface="Helvetica"/>
              </a:rPr>
              <a:t>3. The survey methods.</a:t>
            </a:r>
            <a:endParaRPr lang="zh-CN" altLang="en-US" sz="2400" dirty="0">
              <a:latin typeface="Helvetica"/>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Essay writing </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1" name="TextBox 10"/>
          <p:cNvSpPr txBox="1"/>
          <p:nvPr/>
        </p:nvSpPr>
        <p:spPr>
          <a:xfrm>
            <a:off x="3963668" y="620688"/>
            <a:ext cx="3537290"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Report Writing</a:t>
            </a:r>
            <a:endParaRPr lang="zh-CN" altLang="en-US" sz="2400" b="1" dirty="0">
              <a:solidFill>
                <a:srgbClr val="FF6600"/>
              </a:solidFill>
              <a:latin typeface="Helvetica" pitchFamily="34" charset="0"/>
              <a:ea typeface="楷体_GB2312" pitchFamily="49" charset="-122"/>
            </a:endParaRPr>
          </a:p>
        </p:txBody>
      </p:sp>
    </p:spTree>
    <p:extLst>
      <p:ext uri="{BB962C8B-B14F-4D97-AF65-F5344CB8AC3E}">
        <p14:creationId xmlns:p14="http://schemas.microsoft.com/office/powerpoint/2010/main" val="2541116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760224" y="2292532"/>
            <a:ext cx="7097924" cy="360187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1035427" y="1507797"/>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kern="0" dirty="0">
                <a:solidFill>
                  <a:schemeClr val="accent6">
                    <a:lumMod val="50000"/>
                  </a:schemeClr>
                </a:solidFill>
              </a:rPr>
              <a:t>You can follow the outline given below.</a:t>
            </a:r>
            <a:endParaRPr lang="zh-CN" altLang="en-US" sz="2600" b="1" kern="0" dirty="0">
              <a:solidFill>
                <a:schemeClr val="accent6">
                  <a:lumMod val="50000"/>
                </a:schemeClr>
              </a:solidFill>
            </a:endParaRPr>
          </a:p>
        </p:txBody>
      </p:sp>
      <p:sp>
        <p:nvSpPr>
          <p:cNvPr id="22" name="矩形 21"/>
          <p:cNvSpPr/>
          <p:nvPr/>
        </p:nvSpPr>
        <p:spPr>
          <a:xfrm>
            <a:off x="1045976" y="2292532"/>
            <a:ext cx="6240668" cy="3416320"/>
          </a:xfrm>
          <a:prstGeom prst="rect">
            <a:avLst/>
          </a:prstGeom>
        </p:spPr>
        <p:txBody>
          <a:bodyPr wrap="square">
            <a:spAutoFit/>
          </a:bodyPr>
          <a:lstStyle/>
          <a:p>
            <a:pPr marL="120650" indent="-120650" algn="just">
              <a:lnSpc>
                <a:spcPct val="150000"/>
              </a:lnSpc>
              <a:defRPr/>
            </a:pPr>
            <a:r>
              <a:rPr lang="en-US" altLang="zh-CN" sz="2400" b="1" dirty="0">
                <a:solidFill>
                  <a:srgbClr val="FF6600"/>
                </a:solidFill>
                <a:latin typeface="Helvetica"/>
              </a:rPr>
              <a:t>Part II. Body part </a:t>
            </a:r>
          </a:p>
          <a:p>
            <a:pPr>
              <a:lnSpc>
                <a:spcPct val="150000"/>
              </a:lnSpc>
            </a:pPr>
            <a:r>
              <a:rPr lang="en-US" altLang="zh-CN" sz="2400" dirty="0">
                <a:latin typeface="Helvetica"/>
              </a:rPr>
              <a:t>1. The survey findings;</a:t>
            </a:r>
            <a:endParaRPr lang="zh-CN" altLang="en-US" sz="2400" dirty="0">
              <a:latin typeface="Helvetica"/>
            </a:endParaRPr>
          </a:p>
          <a:p>
            <a:pPr>
              <a:lnSpc>
                <a:spcPct val="150000"/>
              </a:lnSpc>
            </a:pPr>
            <a:r>
              <a:rPr lang="en-US" altLang="zh-CN" sz="2400" dirty="0">
                <a:latin typeface="Helvetica"/>
              </a:rPr>
              <a:t>2. Explanations for the survey findings. </a:t>
            </a:r>
            <a:endParaRPr lang="zh-CN" altLang="en-US" sz="2400" dirty="0">
              <a:latin typeface="Helvetica"/>
            </a:endParaRPr>
          </a:p>
          <a:p>
            <a:pPr marL="120650" indent="-120650" algn="just">
              <a:lnSpc>
                <a:spcPct val="150000"/>
              </a:lnSpc>
              <a:defRPr/>
            </a:pPr>
            <a:r>
              <a:rPr lang="en-US" altLang="zh-CN" sz="2400" b="1" dirty="0">
                <a:solidFill>
                  <a:srgbClr val="FF6600"/>
                </a:solidFill>
                <a:latin typeface="Helvetica"/>
              </a:rPr>
              <a:t>Part III. Conclusion</a:t>
            </a:r>
          </a:p>
          <a:p>
            <a:pPr>
              <a:lnSpc>
                <a:spcPct val="150000"/>
              </a:lnSpc>
            </a:pPr>
            <a:r>
              <a:rPr lang="en-US" altLang="zh-CN" sz="2400" dirty="0">
                <a:latin typeface="Helvetica"/>
              </a:rPr>
              <a:t>1. The survey results;</a:t>
            </a:r>
            <a:endParaRPr lang="zh-CN" altLang="en-US" sz="2400" dirty="0">
              <a:latin typeface="Helvetica"/>
            </a:endParaRPr>
          </a:p>
          <a:p>
            <a:pPr>
              <a:lnSpc>
                <a:spcPct val="150000"/>
              </a:lnSpc>
            </a:pPr>
            <a:r>
              <a:rPr lang="en-US" altLang="zh-CN" sz="2400" dirty="0">
                <a:latin typeface="Helvetica"/>
              </a:rPr>
              <a:t>2. Suggestions.</a:t>
            </a:r>
            <a:endParaRPr lang="zh-CN" altLang="en-US" sz="2400" dirty="0">
              <a:latin typeface="Helvetica"/>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96483" y="599998"/>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Essay writing</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1" name="TextBox 10"/>
          <p:cNvSpPr txBox="1"/>
          <p:nvPr/>
        </p:nvSpPr>
        <p:spPr>
          <a:xfrm>
            <a:off x="3963668" y="620688"/>
            <a:ext cx="3537290"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Report Writing</a:t>
            </a:r>
            <a:endParaRPr lang="zh-CN" altLang="en-US" sz="2400" b="1" dirty="0">
              <a:solidFill>
                <a:srgbClr val="FF6600"/>
              </a:solidFill>
              <a:latin typeface="Helvetica" pitchFamily="34" charset="0"/>
              <a:ea typeface="楷体_GB2312" pitchFamily="49" charset="-122"/>
            </a:endParaRPr>
          </a:p>
        </p:txBody>
      </p:sp>
    </p:spTree>
    <p:extLst>
      <p:ext uri="{BB962C8B-B14F-4D97-AF65-F5344CB8AC3E}">
        <p14:creationId xmlns:p14="http://schemas.microsoft.com/office/powerpoint/2010/main" val="2541116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535350" y="1795554"/>
            <a:ext cx="7812304" cy="470528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1"/>
          <p:cNvSpPr>
            <a:spLocks noChangeArrowheads="1"/>
          </p:cNvSpPr>
          <p:nvPr/>
        </p:nvSpPr>
        <p:spPr bwMode="auto">
          <a:xfrm>
            <a:off x="749664" y="1196752"/>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a:solidFill>
                  <a:schemeClr val="accent6">
                    <a:lumMod val="50000"/>
                  </a:schemeClr>
                </a:solidFill>
              </a:rPr>
              <a:t>You may adopt the following patterns.</a:t>
            </a:r>
            <a:endParaRPr lang="zh-CN" altLang="en-US" sz="2600" b="1" i="1" kern="0" dirty="0">
              <a:solidFill>
                <a:schemeClr val="accent6">
                  <a:lumMod val="50000"/>
                </a:schemeClr>
              </a:solidFill>
            </a:endParaRPr>
          </a:p>
        </p:txBody>
      </p:sp>
      <p:sp>
        <p:nvSpPr>
          <p:cNvPr id="22" name="矩形 21"/>
          <p:cNvSpPr/>
          <p:nvPr/>
        </p:nvSpPr>
        <p:spPr>
          <a:xfrm>
            <a:off x="724908" y="1928802"/>
            <a:ext cx="7418992" cy="4524315"/>
          </a:xfrm>
          <a:prstGeom prst="rect">
            <a:avLst/>
          </a:prstGeom>
        </p:spPr>
        <p:txBody>
          <a:bodyPr wrap="square">
            <a:spAutoFit/>
          </a:bodyPr>
          <a:lstStyle/>
          <a:p>
            <a:pPr marL="342900" lvl="0" indent="-342900">
              <a:lnSpc>
                <a:spcPct val="120000"/>
              </a:lnSpc>
              <a:buFont typeface="Arial" pitchFamily="34" charset="0"/>
              <a:buChar char="•"/>
              <a:defRPr/>
            </a:pPr>
            <a:r>
              <a:rPr lang="en-US" altLang="zh-CN" sz="2400" dirty="0">
                <a:latin typeface="Helvetica"/>
                <a:ea typeface="楷体_GB2312" pitchFamily="49" charset="-122"/>
              </a:rPr>
              <a:t>There are numerous and reliable ways by which one can measure the impact of … on …;</a:t>
            </a:r>
            <a:endParaRPr lang="zh-CN" altLang="en-US" sz="2400" dirty="0">
              <a:latin typeface="Helvetica"/>
              <a:ea typeface="楷体_GB2312" pitchFamily="49" charset="-122"/>
            </a:endParaRPr>
          </a:p>
          <a:p>
            <a:pPr marL="342900" lvl="0" indent="-342900">
              <a:lnSpc>
                <a:spcPct val="120000"/>
              </a:lnSpc>
              <a:buFont typeface="Arial" pitchFamily="34" charset="0"/>
              <a:buChar char="•"/>
              <a:defRPr/>
            </a:pPr>
            <a:r>
              <a:rPr lang="en-US" altLang="zh-CN" sz="2400" dirty="0">
                <a:latin typeface="Helvetica"/>
                <a:ea typeface="楷体_GB2312" pitchFamily="49" charset="-122"/>
              </a:rPr>
              <a:t>I have investigated the problems that have been raised concerning …;</a:t>
            </a:r>
            <a:endParaRPr lang="zh-CN" altLang="en-US" sz="2400" dirty="0">
              <a:latin typeface="Helvetica"/>
              <a:ea typeface="楷体_GB2312" pitchFamily="49" charset="-122"/>
            </a:endParaRPr>
          </a:p>
          <a:p>
            <a:pPr marL="342900" indent="-342900">
              <a:lnSpc>
                <a:spcPct val="120000"/>
              </a:lnSpc>
              <a:buFont typeface="Arial" pitchFamily="34" charset="0"/>
              <a:buChar char="•"/>
              <a:defRPr/>
            </a:pPr>
            <a:r>
              <a:rPr lang="en-US" sz="2400" dirty="0"/>
              <a:t> </a:t>
            </a:r>
            <a:r>
              <a:rPr lang="en-US" altLang="zh-CN" sz="2400" dirty="0">
                <a:latin typeface="Helvetica"/>
                <a:ea typeface="楷体_GB2312" pitchFamily="49" charset="-122"/>
              </a:rPr>
              <a:t>We uncovered numerous explanations for the undesirable effects of working on ...;</a:t>
            </a:r>
          </a:p>
          <a:p>
            <a:pPr marL="342900" indent="-342900">
              <a:lnSpc>
                <a:spcPct val="120000"/>
              </a:lnSpc>
              <a:buFont typeface="Arial" pitchFamily="34" charset="0"/>
              <a:buChar char="•"/>
              <a:defRPr/>
            </a:pPr>
            <a:r>
              <a:rPr lang="en-US" altLang="zh-CN" sz="2400" dirty="0">
                <a:latin typeface="Helvetica"/>
                <a:ea typeface="楷体_GB2312" pitchFamily="49" charset="-122"/>
              </a:rPr>
              <a:t>Overall, our study offers proof that …;</a:t>
            </a:r>
            <a:endParaRPr lang="zh-CN" altLang="en-US" sz="2400" dirty="0">
              <a:latin typeface="Helvetica"/>
              <a:ea typeface="楷体_GB2312" pitchFamily="49" charset="-122"/>
            </a:endParaRPr>
          </a:p>
          <a:p>
            <a:pPr marL="342900" indent="-342900">
              <a:lnSpc>
                <a:spcPct val="120000"/>
              </a:lnSpc>
              <a:buFont typeface="Arial" pitchFamily="34" charset="0"/>
              <a:buChar char="•"/>
              <a:defRPr/>
            </a:pPr>
            <a:r>
              <a:rPr lang="en-US" altLang="zh-CN" sz="2400" dirty="0">
                <a:latin typeface="Helvetica"/>
                <a:ea typeface="楷体_GB2312" pitchFamily="49" charset="-122"/>
              </a:rPr>
              <a:t>We have simplified and classified the data and the results are clear: …; </a:t>
            </a:r>
            <a:endParaRPr lang="zh-CN" altLang="en-US" sz="2400" dirty="0">
              <a:latin typeface="Helvetica"/>
              <a:ea typeface="楷体_GB2312" pitchFamily="49" charset="-122"/>
            </a:endParaRPr>
          </a:p>
          <a:p>
            <a:pPr marL="342900" indent="-342900">
              <a:lnSpc>
                <a:spcPct val="120000"/>
              </a:lnSpc>
              <a:buFont typeface="Arial" pitchFamily="34" charset="0"/>
              <a:buChar char="•"/>
              <a:defRPr/>
            </a:pPr>
            <a:r>
              <a:rPr lang="en-US" altLang="zh-CN" sz="2400" dirty="0">
                <a:latin typeface="Helvetica"/>
                <a:ea typeface="楷体_GB2312" pitchFamily="49" charset="-122"/>
              </a:rPr>
              <a:t>We can summarize the results as follows: …</a:t>
            </a:r>
            <a:endParaRPr lang="zh-CN" altLang="en-US" sz="2400" dirty="0">
              <a:latin typeface="Helvetica"/>
              <a:ea typeface="楷体_GB2312" pitchFamily="49" charset="-122"/>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96483" y="571480"/>
            <a:ext cx="3481433"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Essay writing </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1" name="TextBox 10"/>
          <p:cNvSpPr txBox="1"/>
          <p:nvPr/>
        </p:nvSpPr>
        <p:spPr>
          <a:xfrm>
            <a:off x="3963668" y="620688"/>
            <a:ext cx="3537290" cy="461665"/>
          </a:xfrm>
          <a:prstGeom prst="rect">
            <a:avLst/>
          </a:prstGeom>
          <a:noFill/>
        </p:spPr>
        <p:txBody>
          <a:bodyPr wrap="square" rtlCol="0">
            <a:spAutoFit/>
          </a:bodyPr>
          <a:lstStyle/>
          <a:p>
            <a:r>
              <a:rPr lang="en-US" altLang="zh-CN" sz="2400" b="1" dirty="0">
                <a:solidFill>
                  <a:srgbClr val="FF6600"/>
                </a:solidFill>
                <a:latin typeface="Helvetica" pitchFamily="34" charset="0"/>
                <a:ea typeface="楷体_GB2312" pitchFamily="49" charset="-122"/>
              </a:rPr>
              <a:t>Report Writing</a:t>
            </a:r>
            <a:endParaRPr lang="zh-CN" altLang="en-US" sz="2400" b="1" dirty="0">
              <a:solidFill>
                <a:srgbClr val="FF6600"/>
              </a:solidFill>
              <a:latin typeface="Helvetica" pitchFamily="34" charset="0"/>
              <a:ea typeface="楷体_GB2312" pitchFamily="49" charset="-122"/>
            </a:endParaRPr>
          </a:p>
        </p:txBody>
      </p:sp>
      <p:pic>
        <p:nvPicPr>
          <p:cNvPr id="8" name="Picture 4">
            <a:hlinkClick r:id="rId4" action="ppaction://hlinksldjump"/>
          </p:cNvPr>
          <p:cNvPicPr>
            <a:picLocks noChangeAspect="1" noChangeArrowheads="1"/>
          </p:cNvPicPr>
          <p:nvPr/>
        </p:nvPicPr>
        <p:blipFill>
          <a:blip r:embed="rId5"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116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blinds(horizontal)">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904" y="62293"/>
            <a:ext cx="4504466"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71406" y="571480"/>
            <a:ext cx="3367405" cy="461665"/>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Comic Sans MS" pitchFamily="66" charset="0"/>
              </a:rPr>
              <a:t>Paragraph translation</a:t>
            </a:r>
            <a:endParaRPr lang="zh-CN" altLang="en-US" sz="24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7" name="Rectangle 1"/>
          <p:cNvSpPr>
            <a:spLocks noChangeArrowheads="1"/>
          </p:cNvSpPr>
          <p:nvPr/>
        </p:nvSpPr>
        <p:spPr bwMode="auto">
          <a:xfrm>
            <a:off x="71406"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49263" indent="-449263" eaLnBrk="0" hangingPunct="0">
              <a:lnSpc>
                <a:spcPct val="120000"/>
              </a:lnSpc>
              <a:defRPr/>
            </a:pPr>
            <a:r>
              <a:rPr lang="en-US" altLang="zh-CN" sz="2800" b="1" dirty="0">
                <a:solidFill>
                  <a:srgbClr val="FF6600"/>
                </a:solidFill>
                <a:latin typeface="Helvetica" pitchFamily="34" charset="0"/>
                <a:ea typeface="Cambria Math" pitchFamily="18" charset="0"/>
                <a:cs typeface="Arial" pitchFamily="34" charset="0"/>
              </a:rPr>
              <a:t>     Translate a paragraph based on a summary of the text by using the expressions from the text.</a:t>
            </a:r>
          </a:p>
        </p:txBody>
      </p:sp>
      <p:pic>
        <p:nvPicPr>
          <p:cNvPr id="3074" name="Picture 2" descr="H:\新视野一图片\新建文件夹 (2)\93221924.jpg"/>
          <p:cNvPicPr>
            <a:picLocks noChangeAspect="1" noChangeArrowheads="1"/>
          </p:cNvPicPr>
          <p:nvPr/>
        </p:nvPicPr>
        <p:blipFill>
          <a:blip r:embed="rId4" cstate="print"/>
          <a:srcRect/>
          <a:stretch>
            <a:fillRect/>
          </a:stretch>
        </p:blipFill>
        <p:spPr bwMode="auto">
          <a:xfrm>
            <a:off x="5500694" y="1357298"/>
            <a:ext cx="2962574" cy="444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104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8609</TotalTime>
  <Words>6339</Words>
  <Application>Microsoft Office PowerPoint</Application>
  <PresentationFormat>全屏显示(4:3)</PresentationFormat>
  <Paragraphs>949</Paragraphs>
  <Slides>107</Slides>
  <Notes>80</Notes>
  <HiddenSlides>0</HiddenSlides>
  <MMClips>5</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107</vt:i4>
      </vt:variant>
    </vt:vector>
  </HeadingPairs>
  <TitlesOfParts>
    <vt:vector size="125" baseType="lpstr">
      <vt:lpstr>华文彩云</vt:lpstr>
      <vt:lpstr>华文行楷</vt:lpstr>
      <vt:lpstr>Helvetica</vt:lpstr>
      <vt:lpstr>Wingdings 2</vt:lpstr>
      <vt:lpstr>Bodoni MT Condensed</vt:lpstr>
      <vt:lpstr>华文楷体</vt:lpstr>
      <vt:lpstr>Arial</vt:lpstr>
      <vt:lpstr>Times New Roman</vt:lpstr>
      <vt:lpstr>Wingdings</vt:lpstr>
      <vt:lpstr>方正大黑简体</vt:lpstr>
      <vt:lpstr>Georgia</vt:lpstr>
      <vt:lpstr>Comic Sans MS</vt:lpstr>
      <vt:lpstr>Tempus Sans ITC</vt:lpstr>
      <vt:lpstr>Calibri</vt:lpstr>
      <vt:lpstr>Cooper Black</vt:lpstr>
      <vt:lpstr>Office 主题</vt:lpstr>
      <vt:lpstr>1_Office 主题</vt:lpstr>
      <vt:lpstr>2_Office 主题</vt:lpstr>
      <vt:lpstr>PowerPoint 演示文稿</vt:lpstr>
      <vt:lpstr>PowerPoint 演示文稿</vt:lpstr>
      <vt:lpstr>Section 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Wang Moby</cp:lastModifiedBy>
  <cp:revision>749</cp:revision>
  <dcterms:modified xsi:type="dcterms:W3CDTF">2019-10-14T15:07:39Z</dcterms:modified>
</cp:coreProperties>
</file>